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76" r:id="rId4"/>
    <p:sldId id="277" r:id="rId5"/>
    <p:sldId id="261" r:id="rId6"/>
    <p:sldId id="274" r:id="rId7"/>
    <p:sldId id="267" r:id="rId8"/>
    <p:sldId id="268" r:id="rId9"/>
    <p:sldId id="269" r:id="rId10"/>
    <p:sldId id="265" r:id="rId11"/>
    <p:sldId id="262" r:id="rId12"/>
    <p:sldId id="263" r:id="rId13"/>
    <p:sldId id="260" r:id="rId14"/>
    <p:sldId id="273" r:id="rId15"/>
    <p:sldId id="266" r:id="rId16"/>
    <p:sldId id="278" r:id="rId17"/>
    <p:sldId id="271" r:id="rId18"/>
  </p:sldIdLst>
  <p:sldSz cx="10287000" cy="6858000" type="35mm"/>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9933FF"/>
    <a:srgbClr val="FF0000"/>
    <a:srgbClr val="680A13"/>
    <a:srgbClr val="4D1F13"/>
    <a:srgbClr val="FFFF99"/>
    <a:srgbClr val="CBF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80314" autoAdjust="0"/>
  </p:normalViewPr>
  <p:slideViewPr>
    <p:cSldViewPr>
      <p:cViewPr varScale="1">
        <p:scale>
          <a:sx n="108" d="100"/>
          <a:sy n="108" d="100"/>
        </p:scale>
        <p:origin x="118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2B40E-6351-46F3-8750-D3A7DF4678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55D4DF6C-BD81-48BB-8877-E2B772D7531F}">
      <dgm:prSet custT="1"/>
      <dgm:spPr>
        <a:solidFill>
          <a:srgbClr val="00B050"/>
        </a:solidFill>
      </dgm:spPr>
      <dgm:t>
        <a:bodyPr/>
        <a:lstStyle/>
        <a:p>
          <a:pPr rtl="0"/>
          <a:r>
            <a:rPr lang="es-ES_tradnl" sz="2400" b="1" dirty="0"/>
            <a:t>Objetivos del Nuevo Modelo Organizacional</a:t>
          </a:r>
          <a:r>
            <a:rPr lang="es-ES_tradnl" sz="1800" b="1" dirty="0"/>
            <a:t>:</a:t>
          </a:r>
          <a:endParaRPr lang="es-ES_tradnl" sz="1800" dirty="0"/>
        </a:p>
      </dgm:t>
    </dgm:pt>
    <dgm:pt modelId="{B149A01D-0284-4FD3-B5A0-8E72D7B29B21}" type="parTrans" cxnId="{247FB4F6-BAC8-42E9-A387-897CDBAFE672}">
      <dgm:prSet/>
      <dgm:spPr/>
      <dgm:t>
        <a:bodyPr/>
        <a:lstStyle/>
        <a:p>
          <a:endParaRPr lang="es-ES_tradnl"/>
        </a:p>
      </dgm:t>
    </dgm:pt>
    <dgm:pt modelId="{3A1A47FA-AF5E-4A1D-8776-F393B866CF28}" type="sibTrans" cxnId="{247FB4F6-BAC8-42E9-A387-897CDBAFE672}">
      <dgm:prSet/>
      <dgm:spPr/>
      <dgm:t>
        <a:bodyPr/>
        <a:lstStyle/>
        <a:p>
          <a:endParaRPr lang="es-ES_tradnl"/>
        </a:p>
      </dgm:t>
    </dgm:pt>
    <dgm:pt modelId="{B6826202-0F6E-49CE-AEB9-A529A467F2E7}" type="pres">
      <dgm:prSet presAssocID="{B8C2B40E-6351-46F3-8750-D3A7DF46788B}" presName="linear" presStyleCnt="0">
        <dgm:presLayoutVars>
          <dgm:animLvl val="lvl"/>
          <dgm:resizeHandles val="exact"/>
        </dgm:presLayoutVars>
      </dgm:prSet>
      <dgm:spPr/>
    </dgm:pt>
    <dgm:pt modelId="{46C7ECEF-F322-4CE2-9118-17893F3D6FCE}" type="pres">
      <dgm:prSet presAssocID="{55D4DF6C-BD81-48BB-8877-E2B772D7531F}" presName="parentText" presStyleLbl="node1" presStyleIdx="0" presStyleCnt="1" custScaleY="51916" custLinFactY="-100000" custLinFactNeighborY="-152669">
        <dgm:presLayoutVars>
          <dgm:chMax val="0"/>
          <dgm:bulletEnabled val="1"/>
        </dgm:presLayoutVars>
      </dgm:prSet>
      <dgm:spPr/>
    </dgm:pt>
  </dgm:ptLst>
  <dgm:cxnLst>
    <dgm:cxn modelId="{0F14635D-62F5-4B26-9AD1-C740AA0C31E7}" type="presOf" srcId="{55D4DF6C-BD81-48BB-8877-E2B772D7531F}" destId="{46C7ECEF-F322-4CE2-9118-17893F3D6FCE}" srcOrd="0" destOrd="0" presId="urn:microsoft.com/office/officeart/2005/8/layout/vList2"/>
    <dgm:cxn modelId="{954462CD-C4C7-472F-9495-89123EAF7CF5}" type="presOf" srcId="{B8C2B40E-6351-46F3-8750-D3A7DF46788B}" destId="{B6826202-0F6E-49CE-AEB9-A529A467F2E7}" srcOrd="0" destOrd="0" presId="urn:microsoft.com/office/officeart/2005/8/layout/vList2"/>
    <dgm:cxn modelId="{247FB4F6-BAC8-42E9-A387-897CDBAFE672}" srcId="{B8C2B40E-6351-46F3-8750-D3A7DF46788B}" destId="{55D4DF6C-BD81-48BB-8877-E2B772D7531F}" srcOrd="0" destOrd="0" parTransId="{B149A01D-0284-4FD3-B5A0-8E72D7B29B21}" sibTransId="{3A1A47FA-AF5E-4A1D-8776-F393B866CF28}"/>
    <dgm:cxn modelId="{A738CD28-2983-45C4-A05E-2DB8C0175B46}" type="presParOf" srcId="{B6826202-0F6E-49CE-AEB9-A529A467F2E7}" destId="{46C7ECEF-F322-4CE2-9118-17893F3D6FCE}" srcOrd="0" destOrd="0" presId="urn:microsoft.com/office/officeart/2005/8/layout/vList2"/>
  </dgm:cxnLst>
  <dgm:bg>
    <a:solidFill>
      <a:srgbClr val="00206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8776C7-5855-47A6-8698-CCE6DA943FBE}"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s-ES_tradnl"/>
        </a:p>
      </dgm:t>
    </dgm:pt>
    <dgm:pt modelId="{BC436AF6-2A28-4806-B6A9-42278740C877}">
      <dgm:prSet custT="1"/>
      <dgm:spPr/>
      <dgm:t>
        <a:bodyPr/>
        <a:lstStyle/>
        <a:p>
          <a:pPr rtl="0"/>
          <a:r>
            <a:rPr lang="es-DO" sz="1600" b="1" dirty="0">
              <a:solidFill>
                <a:srgbClr val="002060"/>
              </a:solidFill>
            </a:rPr>
            <a:t>Garantizar la competencia efectiva en los mercados energéticos. </a:t>
          </a:r>
        </a:p>
      </dgm:t>
    </dgm:pt>
    <dgm:pt modelId="{CA1D0D7C-F74A-48D0-B2BF-32A7851CF498}" type="parTrans" cxnId="{EA6892F4-669F-4841-9CA7-352FF2A291AD}">
      <dgm:prSet/>
      <dgm:spPr/>
      <dgm:t>
        <a:bodyPr/>
        <a:lstStyle/>
        <a:p>
          <a:endParaRPr lang="es-ES_tradnl"/>
        </a:p>
      </dgm:t>
    </dgm:pt>
    <dgm:pt modelId="{3B4BB582-BA35-47D8-A259-5A487C06150F}" type="sibTrans" cxnId="{EA6892F4-669F-4841-9CA7-352FF2A291AD}">
      <dgm:prSet/>
      <dgm:spPr/>
      <dgm:t>
        <a:bodyPr/>
        <a:lstStyle/>
        <a:p>
          <a:endParaRPr lang="es-ES_tradnl"/>
        </a:p>
      </dgm:t>
    </dgm:pt>
    <dgm:pt modelId="{891A2EE8-B883-449E-A0C6-48BFB084D765}">
      <dgm:prSet custT="1"/>
      <dgm:spPr/>
      <dgm:t>
        <a:bodyPr/>
        <a:lstStyle/>
        <a:p>
          <a:pPr rtl="0"/>
          <a:r>
            <a:rPr lang="es-DO" sz="1600" b="1" dirty="0">
              <a:solidFill>
                <a:srgbClr val="002060"/>
              </a:solidFill>
            </a:rPr>
            <a:t>Seguimiento y vigilancia del mercado.</a:t>
          </a:r>
        </a:p>
      </dgm:t>
    </dgm:pt>
    <dgm:pt modelId="{672E9B08-7B70-4F52-86AB-B20D139B0510}" type="parTrans" cxnId="{11E27043-9265-4028-A14C-ACBDAE4FC409}">
      <dgm:prSet/>
      <dgm:spPr/>
      <dgm:t>
        <a:bodyPr/>
        <a:lstStyle/>
        <a:p>
          <a:endParaRPr lang="es-ES_tradnl"/>
        </a:p>
      </dgm:t>
    </dgm:pt>
    <dgm:pt modelId="{8C928C79-3412-4E4B-8BED-9ACB550E1459}" type="sibTrans" cxnId="{11E27043-9265-4028-A14C-ACBDAE4FC409}">
      <dgm:prSet/>
      <dgm:spPr/>
      <dgm:t>
        <a:bodyPr/>
        <a:lstStyle/>
        <a:p>
          <a:endParaRPr lang="es-ES_tradnl"/>
        </a:p>
      </dgm:t>
    </dgm:pt>
    <dgm:pt modelId="{3D8F9A18-B996-4C41-88CB-FDBF4ECA597E}">
      <dgm:prSet custT="1"/>
      <dgm:spPr>
        <a:solidFill>
          <a:srgbClr val="FFFF99">
            <a:alpha val="90000"/>
          </a:srgbClr>
        </a:solidFill>
      </dgm:spPr>
      <dgm:t>
        <a:bodyPr/>
        <a:lstStyle/>
        <a:p>
          <a:pPr rtl="0"/>
          <a:r>
            <a:rPr lang="es-DO" sz="1600" b="1" dirty="0">
              <a:solidFill>
                <a:srgbClr val="002060"/>
              </a:solidFill>
            </a:rPr>
            <a:t>Características:</a:t>
          </a:r>
          <a:r>
            <a:rPr lang="es-DO" sz="1400" b="1" dirty="0">
              <a:solidFill>
                <a:srgbClr val="002060"/>
              </a:solidFill>
            </a:rPr>
            <a:t> </a:t>
          </a:r>
          <a:r>
            <a:rPr lang="es-DO" sz="1600" b="0" i="0" dirty="0">
              <a:solidFill>
                <a:srgbClr val="002060"/>
              </a:solidFill>
            </a:rPr>
            <a:t>Autonomía, independencia y rendición de cuentas; entidad pública descentralizada adscrita y alineada al MEM en el ámbito de las políticas; poderes judiciales o cuasi-judiciales; independencia regulatoria frente a los grupos de interés.</a:t>
          </a:r>
        </a:p>
      </dgm:t>
    </dgm:pt>
    <dgm:pt modelId="{2D47BF2A-CA19-4AFD-955F-6D1C747FD751}" type="parTrans" cxnId="{0D75A776-F120-42BD-AB72-8E124950BE90}">
      <dgm:prSet/>
      <dgm:spPr/>
      <dgm:t>
        <a:bodyPr/>
        <a:lstStyle/>
        <a:p>
          <a:endParaRPr lang="es-ES_tradnl"/>
        </a:p>
      </dgm:t>
    </dgm:pt>
    <dgm:pt modelId="{9A7601FE-00BD-42CF-84CD-7F7EB2AFFBEF}" type="sibTrans" cxnId="{0D75A776-F120-42BD-AB72-8E124950BE90}">
      <dgm:prSet/>
      <dgm:spPr/>
      <dgm:t>
        <a:bodyPr/>
        <a:lstStyle/>
        <a:p>
          <a:endParaRPr lang="es-ES_tradnl"/>
        </a:p>
      </dgm:t>
    </dgm:pt>
    <dgm:pt modelId="{A3A146AB-3D2D-4D6A-A720-6E1C77488A6A}">
      <dgm:prSet custT="1"/>
      <dgm:spPr/>
      <dgm:t>
        <a:bodyPr/>
        <a:lstStyle/>
        <a:p>
          <a:endParaRPr lang="es-DO" sz="1600" b="1" dirty="0">
            <a:solidFill>
              <a:srgbClr val="002060"/>
            </a:solidFill>
          </a:endParaRPr>
        </a:p>
        <a:p>
          <a:r>
            <a:rPr lang="es-DO" sz="1600" b="1" dirty="0">
              <a:solidFill>
                <a:srgbClr val="002060"/>
              </a:solidFill>
            </a:rPr>
            <a:t>Autoridad de resolución de conflictos. </a:t>
          </a:r>
          <a:endParaRPr lang="es-ES_tradnl" sz="1600" b="1" dirty="0">
            <a:solidFill>
              <a:srgbClr val="002060"/>
            </a:solidFill>
          </a:endParaRPr>
        </a:p>
        <a:p>
          <a:endParaRPr lang="es-ES_tradnl" sz="1600" b="1" dirty="0">
            <a:solidFill>
              <a:srgbClr val="002060"/>
            </a:solidFill>
          </a:endParaRPr>
        </a:p>
      </dgm:t>
    </dgm:pt>
    <dgm:pt modelId="{7A3C941D-1D76-4759-88E5-AC83470E5666}" type="parTrans" cxnId="{2FAF38ED-A0D4-498F-B916-849F5CE1D1D2}">
      <dgm:prSet/>
      <dgm:spPr/>
      <dgm:t>
        <a:bodyPr/>
        <a:lstStyle/>
        <a:p>
          <a:endParaRPr lang="es-ES_tradnl"/>
        </a:p>
      </dgm:t>
    </dgm:pt>
    <dgm:pt modelId="{A72FF950-CBF6-4587-81D5-D6C2A7CBB9B3}" type="sibTrans" cxnId="{2FAF38ED-A0D4-498F-B916-849F5CE1D1D2}">
      <dgm:prSet/>
      <dgm:spPr/>
      <dgm:t>
        <a:bodyPr/>
        <a:lstStyle/>
        <a:p>
          <a:endParaRPr lang="es-ES_tradnl"/>
        </a:p>
      </dgm:t>
    </dgm:pt>
    <dgm:pt modelId="{8336BD2F-9813-42F5-AC6E-81C6D0E87CEC}" type="pres">
      <dgm:prSet presAssocID="{778776C7-5855-47A6-8698-CCE6DA943FBE}" presName="compositeShape" presStyleCnt="0">
        <dgm:presLayoutVars>
          <dgm:dir/>
          <dgm:resizeHandles/>
        </dgm:presLayoutVars>
      </dgm:prSet>
      <dgm:spPr/>
    </dgm:pt>
    <dgm:pt modelId="{C6AEAECD-65E4-4C59-8525-B390DC6F7BB9}" type="pres">
      <dgm:prSet presAssocID="{778776C7-5855-47A6-8698-CCE6DA943FBE}" presName="pyramid" presStyleLbl="node1" presStyleIdx="0" presStyleCnt="1" custScaleX="114150" custScaleY="92208" custLinFactNeighborX="7798"/>
      <dgm:spPr>
        <a:solidFill>
          <a:srgbClr val="92D050"/>
        </a:solidFill>
      </dgm:spPr>
    </dgm:pt>
    <dgm:pt modelId="{89758BBB-2476-4940-830F-35713805FEFA}" type="pres">
      <dgm:prSet presAssocID="{778776C7-5855-47A6-8698-CCE6DA943FBE}" presName="theList" presStyleCnt="0"/>
      <dgm:spPr/>
    </dgm:pt>
    <dgm:pt modelId="{2BCD6D52-B7A7-4ECF-8856-8C26ABBF51C3}" type="pres">
      <dgm:prSet presAssocID="{BC436AF6-2A28-4806-B6A9-42278740C877}" presName="aNode" presStyleLbl="fgAcc1" presStyleIdx="0" presStyleCnt="4" custScaleY="65028" custLinFactNeighborX="19982">
        <dgm:presLayoutVars>
          <dgm:bulletEnabled val="1"/>
        </dgm:presLayoutVars>
      </dgm:prSet>
      <dgm:spPr/>
    </dgm:pt>
    <dgm:pt modelId="{5EFCB8D4-A01D-49E5-9460-86E9C5008D64}" type="pres">
      <dgm:prSet presAssocID="{BC436AF6-2A28-4806-B6A9-42278740C877}" presName="aSpace" presStyleCnt="0"/>
      <dgm:spPr/>
    </dgm:pt>
    <dgm:pt modelId="{B578EF63-96D3-4BD4-A4E2-D58BAED76E4A}" type="pres">
      <dgm:prSet presAssocID="{891A2EE8-B883-449E-A0C6-48BFB084D765}" presName="aNode" presStyleLbl="fgAcc1" presStyleIdx="1" presStyleCnt="4" custScaleY="60730" custLinFactNeighborX="21980" custLinFactNeighborY="69014">
        <dgm:presLayoutVars>
          <dgm:bulletEnabled val="1"/>
        </dgm:presLayoutVars>
      </dgm:prSet>
      <dgm:spPr/>
    </dgm:pt>
    <dgm:pt modelId="{08B0B9CB-303B-40E4-8F41-1DA649239C79}" type="pres">
      <dgm:prSet presAssocID="{891A2EE8-B883-449E-A0C6-48BFB084D765}" presName="aSpace" presStyleCnt="0"/>
      <dgm:spPr/>
    </dgm:pt>
    <dgm:pt modelId="{505E410F-3A0F-48B8-8E7A-1A5E4A8CDFF5}" type="pres">
      <dgm:prSet presAssocID="{A3A146AB-3D2D-4D6A-A720-6E1C77488A6A}" presName="aNode" presStyleLbl="fgAcc1" presStyleIdx="2" presStyleCnt="4" custScaleY="49433" custLinFactY="9992" custLinFactNeighborX="22080" custLinFactNeighborY="100000">
        <dgm:presLayoutVars>
          <dgm:bulletEnabled val="1"/>
        </dgm:presLayoutVars>
      </dgm:prSet>
      <dgm:spPr/>
    </dgm:pt>
    <dgm:pt modelId="{22114C0A-225D-4C07-AFA6-BC6DB905E7D2}" type="pres">
      <dgm:prSet presAssocID="{A3A146AB-3D2D-4D6A-A720-6E1C77488A6A}" presName="aSpace" presStyleCnt="0"/>
      <dgm:spPr/>
    </dgm:pt>
    <dgm:pt modelId="{C453C4AE-2A9D-45AD-AE48-FEE437A382C6}" type="pres">
      <dgm:prSet presAssocID="{3D8F9A18-B996-4C41-88CB-FDBF4ECA597E}" presName="aNode" presStyleLbl="fgAcc1" presStyleIdx="3" presStyleCnt="4" custScaleY="173948" custLinFactY="20899" custLinFactNeighborX="22080" custLinFactNeighborY="100000">
        <dgm:presLayoutVars>
          <dgm:bulletEnabled val="1"/>
        </dgm:presLayoutVars>
      </dgm:prSet>
      <dgm:spPr/>
    </dgm:pt>
    <dgm:pt modelId="{4D518101-0CBD-4529-A9F2-8996458FB245}" type="pres">
      <dgm:prSet presAssocID="{3D8F9A18-B996-4C41-88CB-FDBF4ECA597E}" presName="aSpace" presStyleCnt="0"/>
      <dgm:spPr/>
    </dgm:pt>
  </dgm:ptLst>
  <dgm:cxnLst>
    <dgm:cxn modelId="{83322A13-91B1-4B42-B611-4A5A264918B7}" type="presOf" srcId="{A3A146AB-3D2D-4D6A-A720-6E1C77488A6A}" destId="{505E410F-3A0F-48B8-8E7A-1A5E4A8CDFF5}" srcOrd="0" destOrd="0" presId="urn:microsoft.com/office/officeart/2005/8/layout/pyramid2"/>
    <dgm:cxn modelId="{DB6F1215-AB52-4D0C-A937-67012E7AAA2D}" type="presOf" srcId="{3D8F9A18-B996-4C41-88CB-FDBF4ECA597E}" destId="{C453C4AE-2A9D-45AD-AE48-FEE437A382C6}" srcOrd="0" destOrd="0" presId="urn:microsoft.com/office/officeart/2005/8/layout/pyramid2"/>
    <dgm:cxn modelId="{11E27043-9265-4028-A14C-ACBDAE4FC409}" srcId="{778776C7-5855-47A6-8698-CCE6DA943FBE}" destId="{891A2EE8-B883-449E-A0C6-48BFB084D765}" srcOrd="1" destOrd="0" parTransId="{672E9B08-7B70-4F52-86AB-B20D139B0510}" sibTransId="{8C928C79-3412-4E4B-8BED-9ACB550E1459}"/>
    <dgm:cxn modelId="{2381B372-0628-42A2-B8BB-D9BB5E8E9238}" type="presOf" srcId="{891A2EE8-B883-449E-A0C6-48BFB084D765}" destId="{B578EF63-96D3-4BD4-A4E2-D58BAED76E4A}" srcOrd="0" destOrd="0" presId="urn:microsoft.com/office/officeart/2005/8/layout/pyramid2"/>
    <dgm:cxn modelId="{CC089F54-4D9F-44BE-B591-B1CA78F9E767}" type="presOf" srcId="{BC436AF6-2A28-4806-B6A9-42278740C877}" destId="{2BCD6D52-B7A7-4ECF-8856-8C26ABBF51C3}" srcOrd="0" destOrd="0" presId="urn:microsoft.com/office/officeart/2005/8/layout/pyramid2"/>
    <dgm:cxn modelId="{0D75A776-F120-42BD-AB72-8E124950BE90}" srcId="{778776C7-5855-47A6-8698-CCE6DA943FBE}" destId="{3D8F9A18-B996-4C41-88CB-FDBF4ECA597E}" srcOrd="3" destOrd="0" parTransId="{2D47BF2A-CA19-4AFD-955F-6D1C747FD751}" sibTransId="{9A7601FE-00BD-42CF-84CD-7F7EB2AFFBEF}"/>
    <dgm:cxn modelId="{997505E1-7A8C-4B34-957E-EA77FA203580}" type="presOf" srcId="{778776C7-5855-47A6-8698-CCE6DA943FBE}" destId="{8336BD2F-9813-42F5-AC6E-81C6D0E87CEC}" srcOrd="0" destOrd="0" presId="urn:microsoft.com/office/officeart/2005/8/layout/pyramid2"/>
    <dgm:cxn modelId="{2FAF38ED-A0D4-498F-B916-849F5CE1D1D2}" srcId="{778776C7-5855-47A6-8698-CCE6DA943FBE}" destId="{A3A146AB-3D2D-4D6A-A720-6E1C77488A6A}" srcOrd="2" destOrd="0" parTransId="{7A3C941D-1D76-4759-88E5-AC83470E5666}" sibTransId="{A72FF950-CBF6-4587-81D5-D6C2A7CBB9B3}"/>
    <dgm:cxn modelId="{EA6892F4-669F-4841-9CA7-352FF2A291AD}" srcId="{778776C7-5855-47A6-8698-CCE6DA943FBE}" destId="{BC436AF6-2A28-4806-B6A9-42278740C877}" srcOrd="0" destOrd="0" parTransId="{CA1D0D7C-F74A-48D0-B2BF-32A7851CF498}" sibTransId="{3B4BB582-BA35-47D8-A259-5A487C06150F}"/>
    <dgm:cxn modelId="{7DCDD57E-7339-4395-87D6-0DEBA24FE171}" type="presParOf" srcId="{8336BD2F-9813-42F5-AC6E-81C6D0E87CEC}" destId="{C6AEAECD-65E4-4C59-8525-B390DC6F7BB9}" srcOrd="0" destOrd="0" presId="urn:microsoft.com/office/officeart/2005/8/layout/pyramid2"/>
    <dgm:cxn modelId="{067DA586-BF85-4BD6-87E7-918EEB1A69CA}" type="presParOf" srcId="{8336BD2F-9813-42F5-AC6E-81C6D0E87CEC}" destId="{89758BBB-2476-4940-830F-35713805FEFA}" srcOrd="1" destOrd="0" presId="urn:microsoft.com/office/officeart/2005/8/layout/pyramid2"/>
    <dgm:cxn modelId="{8B126C29-6ACB-443E-9048-E95B794203F8}" type="presParOf" srcId="{89758BBB-2476-4940-830F-35713805FEFA}" destId="{2BCD6D52-B7A7-4ECF-8856-8C26ABBF51C3}" srcOrd="0" destOrd="0" presId="urn:microsoft.com/office/officeart/2005/8/layout/pyramid2"/>
    <dgm:cxn modelId="{5CFD8CCC-8EE5-4047-BDBB-94409330027E}" type="presParOf" srcId="{89758BBB-2476-4940-830F-35713805FEFA}" destId="{5EFCB8D4-A01D-49E5-9460-86E9C5008D64}" srcOrd="1" destOrd="0" presId="urn:microsoft.com/office/officeart/2005/8/layout/pyramid2"/>
    <dgm:cxn modelId="{A5C10E52-A07E-42A7-9C4E-2D623456A63A}" type="presParOf" srcId="{89758BBB-2476-4940-830F-35713805FEFA}" destId="{B578EF63-96D3-4BD4-A4E2-D58BAED76E4A}" srcOrd="2" destOrd="0" presId="urn:microsoft.com/office/officeart/2005/8/layout/pyramid2"/>
    <dgm:cxn modelId="{0A08CF15-8B57-4FDA-BE15-33B7D077ACE1}" type="presParOf" srcId="{89758BBB-2476-4940-830F-35713805FEFA}" destId="{08B0B9CB-303B-40E4-8F41-1DA649239C79}" srcOrd="3" destOrd="0" presId="urn:microsoft.com/office/officeart/2005/8/layout/pyramid2"/>
    <dgm:cxn modelId="{392FCE34-3A57-4446-B29B-56C011ECE54D}" type="presParOf" srcId="{89758BBB-2476-4940-830F-35713805FEFA}" destId="{505E410F-3A0F-48B8-8E7A-1A5E4A8CDFF5}" srcOrd="4" destOrd="0" presId="urn:microsoft.com/office/officeart/2005/8/layout/pyramid2"/>
    <dgm:cxn modelId="{2F171E74-DB3B-4FAC-84C7-51DF3093BC0F}" type="presParOf" srcId="{89758BBB-2476-4940-830F-35713805FEFA}" destId="{22114C0A-225D-4C07-AFA6-BC6DB905E7D2}" srcOrd="5" destOrd="0" presId="urn:microsoft.com/office/officeart/2005/8/layout/pyramid2"/>
    <dgm:cxn modelId="{D068AE69-4803-4138-9801-A7E6CC8755D0}" type="presParOf" srcId="{89758BBB-2476-4940-830F-35713805FEFA}" destId="{C453C4AE-2A9D-45AD-AE48-FEE437A382C6}" srcOrd="6" destOrd="0" presId="urn:microsoft.com/office/officeart/2005/8/layout/pyramid2"/>
    <dgm:cxn modelId="{533C52D9-A296-46E8-8E67-ED588B2FC683}" type="presParOf" srcId="{89758BBB-2476-4940-830F-35713805FEFA}" destId="{4D518101-0CBD-4529-A9F2-8996458FB245}"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BF9AE1F-9018-44C7-A80D-89705B4F2D0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A685F75C-0D3F-4969-9096-1060537F2E17}">
      <dgm:prSet custT="1"/>
      <dgm:spPr/>
      <dgm:t>
        <a:bodyPr/>
        <a:lstStyle/>
        <a:p>
          <a:pPr rtl="0"/>
          <a:r>
            <a:rPr lang="es-DO" sz="2400" b="1" dirty="0">
              <a:solidFill>
                <a:srgbClr val="002060"/>
              </a:solidFill>
            </a:rPr>
            <a:t>IV.  </a:t>
          </a:r>
          <a:r>
            <a:rPr lang="es-DO" sz="2800" b="1" dirty="0">
              <a:solidFill>
                <a:srgbClr val="002060"/>
              </a:solidFill>
            </a:rPr>
            <a:t>Rutas de la Reforma Organizativa</a:t>
          </a:r>
        </a:p>
        <a:p>
          <a:pPr rtl="0"/>
          <a:r>
            <a:rPr lang="es-DO" sz="2400" b="1" dirty="0">
              <a:solidFill>
                <a:srgbClr val="0070C0"/>
              </a:solidFill>
            </a:rPr>
            <a:t>3.5. Organismo Coordinador del Control Operativo del Despacho.</a:t>
          </a:r>
        </a:p>
      </dgm:t>
    </dgm:pt>
    <dgm:pt modelId="{336E934C-74A8-4187-ADE1-AD88047C5189}" type="parTrans" cxnId="{5B2348B6-8AD4-4F74-BB13-9C98DA746782}">
      <dgm:prSet/>
      <dgm:spPr/>
      <dgm:t>
        <a:bodyPr/>
        <a:lstStyle/>
        <a:p>
          <a:endParaRPr lang="es-ES_tradnl"/>
        </a:p>
      </dgm:t>
    </dgm:pt>
    <dgm:pt modelId="{E0F29B20-65BA-4F6E-A29D-4E6AE26C46C6}" type="sibTrans" cxnId="{5B2348B6-8AD4-4F74-BB13-9C98DA746782}">
      <dgm:prSet/>
      <dgm:spPr/>
      <dgm:t>
        <a:bodyPr/>
        <a:lstStyle/>
        <a:p>
          <a:endParaRPr lang="es-ES_tradnl"/>
        </a:p>
      </dgm:t>
    </dgm:pt>
    <dgm:pt modelId="{32312C82-36B0-413B-8CC3-D87EC72A5DA6}">
      <dgm:prSet/>
      <dgm:spPr>
        <a:solidFill>
          <a:schemeClr val="tx1"/>
        </a:solidFill>
      </dgm:spPr>
      <dgm:t>
        <a:bodyPr/>
        <a:lstStyle/>
        <a:p>
          <a:pPr rtl="0"/>
          <a:r>
            <a:rPr lang="es-DO" b="0" i="1" dirty="0">
              <a:solidFill>
                <a:srgbClr val="002060"/>
              </a:solidFill>
            </a:rPr>
            <a:t>Organismo independiente  responsable por la programación operativa, despacho y supervisión de la operación integrada del Sistema Interconectado Nacional (SIN) en forma segura, confiable y económica.</a:t>
          </a:r>
        </a:p>
      </dgm:t>
    </dgm:pt>
    <dgm:pt modelId="{2E6DDCDD-8392-4193-9576-DD77260A9E29}" type="parTrans" cxnId="{E0A65CDB-9DD9-471E-B30B-E1BE1D143C62}">
      <dgm:prSet/>
      <dgm:spPr/>
      <dgm:t>
        <a:bodyPr/>
        <a:lstStyle/>
        <a:p>
          <a:endParaRPr lang="es-ES_tradnl"/>
        </a:p>
      </dgm:t>
    </dgm:pt>
    <dgm:pt modelId="{6875C785-DADE-4E51-9E44-04BE24EE52D8}" type="sibTrans" cxnId="{E0A65CDB-9DD9-471E-B30B-E1BE1D143C62}">
      <dgm:prSet/>
      <dgm:spPr/>
      <dgm:t>
        <a:bodyPr/>
        <a:lstStyle/>
        <a:p>
          <a:endParaRPr lang="es-ES_tradnl"/>
        </a:p>
      </dgm:t>
    </dgm:pt>
    <dgm:pt modelId="{12CBCCF7-43C2-40D4-8597-AD991C86EC7A}">
      <dgm:prSet/>
      <dgm:spPr>
        <a:solidFill>
          <a:schemeClr val="tx1"/>
        </a:solidFill>
      </dgm:spPr>
      <dgm:t>
        <a:bodyPr/>
        <a:lstStyle/>
        <a:p>
          <a:pPr rtl="0"/>
          <a:r>
            <a:rPr lang="es-DO" b="0" i="1" dirty="0">
              <a:solidFill>
                <a:srgbClr val="002060"/>
              </a:solidFill>
            </a:rPr>
            <a:t>Coordinador imparcial dentro del sistema y árbitro que deberá garantizar el acceso a las redes.</a:t>
          </a:r>
        </a:p>
      </dgm:t>
    </dgm:pt>
    <dgm:pt modelId="{8C722511-48D2-4878-9F89-987ACFE66D4A}" type="parTrans" cxnId="{4D7F65F0-E71A-4912-98A9-CE9E1030F9AD}">
      <dgm:prSet/>
      <dgm:spPr/>
      <dgm:t>
        <a:bodyPr/>
        <a:lstStyle/>
        <a:p>
          <a:endParaRPr lang="es-ES_tradnl"/>
        </a:p>
      </dgm:t>
    </dgm:pt>
    <dgm:pt modelId="{2517C0EF-34E6-466E-8C48-5C3DB7D458A7}" type="sibTrans" cxnId="{4D7F65F0-E71A-4912-98A9-CE9E1030F9AD}">
      <dgm:prSet/>
      <dgm:spPr/>
      <dgm:t>
        <a:bodyPr/>
        <a:lstStyle/>
        <a:p>
          <a:endParaRPr lang="es-ES_tradnl"/>
        </a:p>
      </dgm:t>
    </dgm:pt>
    <dgm:pt modelId="{6C102EB9-7621-4783-B52A-04A81EA9DF9D}">
      <dgm:prSet/>
      <dgm:spPr>
        <a:solidFill>
          <a:schemeClr val="tx1"/>
        </a:solidFill>
      </dgm:spPr>
      <dgm:t>
        <a:bodyPr/>
        <a:lstStyle/>
        <a:p>
          <a:pPr rtl="0"/>
          <a:r>
            <a:rPr lang="es-DO" b="0" i="1" dirty="0">
              <a:solidFill>
                <a:srgbClr val="002060"/>
              </a:solidFill>
            </a:rPr>
            <a:t>Equipo ejecutivo con representación equitativa de cada uno de los subsistemas participantes: MEM, SIE (preside), generación, distribución, usuarios no regulados. Replantear al organismo actual (OC-SENI)a la luz de las buenas prácticas.</a:t>
          </a:r>
        </a:p>
      </dgm:t>
    </dgm:pt>
    <dgm:pt modelId="{6031E2D3-1C5C-4105-8DC6-6C669183D07C}" type="parTrans" cxnId="{2C8308C9-3FAF-4263-8C6A-8D949D7FE1F7}">
      <dgm:prSet/>
      <dgm:spPr/>
      <dgm:t>
        <a:bodyPr/>
        <a:lstStyle/>
        <a:p>
          <a:endParaRPr lang="es-ES_tradnl"/>
        </a:p>
      </dgm:t>
    </dgm:pt>
    <dgm:pt modelId="{11F04637-BF74-4196-90B6-199670BB6E1A}" type="sibTrans" cxnId="{2C8308C9-3FAF-4263-8C6A-8D949D7FE1F7}">
      <dgm:prSet/>
      <dgm:spPr/>
      <dgm:t>
        <a:bodyPr/>
        <a:lstStyle/>
        <a:p>
          <a:endParaRPr lang="es-ES_tradnl"/>
        </a:p>
      </dgm:t>
    </dgm:pt>
    <dgm:pt modelId="{0D68C81A-D6C3-47D5-A7B0-9CE655CD1790}">
      <dgm:prSet/>
      <dgm:spPr>
        <a:solidFill>
          <a:schemeClr val="tx1"/>
        </a:solidFill>
      </dgm:spPr>
      <dgm:t>
        <a:bodyPr/>
        <a:lstStyle/>
        <a:p>
          <a:pPr rtl="0"/>
          <a:r>
            <a:rPr lang="es-DO" b="0" i="1" dirty="0">
              <a:solidFill>
                <a:srgbClr val="002060"/>
              </a:solidFill>
            </a:rPr>
            <a:t>Facilitar el despacho de energías renovables, manteniendo un funcionamiento óptimo del sistema. Seguridad del suministro mediante la planificación de la variabilidad de las unidades de generación renovable. Incorporación de tecnologías de planificación y predicción.</a:t>
          </a:r>
        </a:p>
      </dgm:t>
    </dgm:pt>
    <dgm:pt modelId="{CB6DCCA6-35B0-4ADC-BB2E-D3BEECB8BB57}" type="parTrans" cxnId="{91F4A482-EBBF-4E7C-943D-2684F4BCE54B}">
      <dgm:prSet/>
      <dgm:spPr/>
      <dgm:t>
        <a:bodyPr/>
        <a:lstStyle/>
        <a:p>
          <a:endParaRPr lang="es-ES_tradnl"/>
        </a:p>
      </dgm:t>
    </dgm:pt>
    <dgm:pt modelId="{890DB2C9-8221-4341-802C-F3769A21A76A}" type="sibTrans" cxnId="{91F4A482-EBBF-4E7C-943D-2684F4BCE54B}">
      <dgm:prSet/>
      <dgm:spPr/>
      <dgm:t>
        <a:bodyPr/>
        <a:lstStyle/>
        <a:p>
          <a:endParaRPr lang="es-ES_tradnl"/>
        </a:p>
      </dgm:t>
    </dgm:pt>
    <dgm:pt modelId="{4959FC74-462F-41CE-9F88-72BFCCCC318B}" type="pres">
      <dgm:prSet presAssocID="{ABF9AE1F-9018-44C7-A80D-89705B4F2D03}" presName="linear" presStyleCnt="0">
        <dgm:presLayoutVars>
          <dgm:animLvl val="lvl"/>
          <dgm:resizeHandles val="exact"/>
        </dgm:presLayoutVars>
      </dgm:prSet>
      <dgm:spPr/>
    </dgm:pt>
    <dgm:pt modelId="{F7468830-46A4-4D1C-B342-4BDB70A13ED8}" type="pres">
      <dgm:prSet presAssocID="{A685F75C-0D3F-4969-9096-1060537F2E17}" presName="parentText" presStyleLbl="node1" presStyleIdx="0" presStyleCnt="5">
        <dgm:presLayoutVars>
          <dgm:chMax val="0"/>
          <dgm:bulletEnabled val="1"/>
        </dgm:presLayoutVars>
      </dgm:prSet>
      <dgm:spPr/>
    </dgm:pt>
    <dgm:pt modelId="{329DD65E-8AD4-41FE-BDB6-B6C9BF4BB8E0}" type="pres">
      <dgm:prSet presAssocID="{E0F29B20-65BA-4F6E-A29D-4E6AE26C46C6}" presName="spacer" presStyleCnt="0"/>
      <dgm:spPr/>
    </dgm:pt>
    <dgm:pt modelId="{74BDFE7F-648C-4AFB-A2AA-E6D6952FB3C1}" type="pres">
      <dgm:prSet presAssocID="{32312C82-36B0-413B-8CC3-D87EC72A5DA6}" presName="parentText" presStyleLbl="node1" presStyleIdx="1" presStyleCnt="5">
        <dgm:presLayoutVars>
          <dgm:chMax val="0"/>
          <dgm:bulletEnabled val="1"/>
        </dgm:presLayoutVars>
      </dgm:prSet>
      <dgm:spPr/>
    </dgm:pt>
    <dgm:pt modelId="{76DA6A4B-652B-48B3-9974-D4D8D5A41759}" type="pres">
      <dgm:prSet presAssocID="{6875C785-DADE-4E51-9E44-04BE24EE52D8}" presName="spacer" presStyleCnt="0"/>
      <dgm:spPr/>
    </dgm:pt>
    <dgm:pt modelId="{4C48B0F3-6B0B-49F9-B09D-85738A521DFE}" type="pres">
      <dgm:prSet presAssocID="{12CBCCF7-43C2-40D4-8597-AD991C86EC7A}" presName="parentText" presStyleLbl="node1" presStyleIdx="2" presStyleCnt="5" custScaleY="78393" custLinFactNeighborX="1600" custLinFactNeighborY="11458">
        <dgm:presLayoutVars>
          <dgm:chMax val="0"/>
          <dgm:bulletEnabled val="1"/>
        </dgm:presLayoutVars>
      </dgm:prSet>
      <dgm:spPr/>
    </dgm:pt>
    <dgm:pt modelId="{56305590-67E5-4AE2-95EB-36E389A2B656}" type="pres">
      <dgm:prSet presAssocID="{2517C0EF-34E6-466E-8C48-5C3DB7D458A7}" presName="spacer" presStyleCnt="0"/>
      <dgm:spPr/>
    </dgm:pt>
    <dgm:pt modelId="{C69F768C-7AC2-4B21-B9C6-C8583428813D}" type="pres">
      <dgm:prSet presAssocID="{6C102EB9-7621-4783-B52A-04A81EA9DF9D}" presName="parentText" presStyleLbl="node1" presStyleIdx="3" presStyleCnt="5">
        <dgm:presLayoutVars>
          <dgm:chMax val="0"/>
          <dgm:bulletEnabled val="1"/>
        </dgm:presLayoutVars>
      </dgm:prSet>
      <dgm:spPr/>
    </dgm:pt>
    <dgm:pt modelId="{E5C97F46-CE35-4505-9B8D-E8EDE4A0D7EB}" type="pres">
      <dgm:prSet presAssocID="{11F04637-BF74-4196-90B6-199670BB6E1A}" presName="spacer" presStyleCnt="0"/>
      <dgm:spPr/>
    </dgm:pt>
    <dgm:pt modelId="{858D97F7-CBE5-4B03-90C0-71A94D0A7A0F}" type="pres">
      <dgm:prSet presAssocID="{0D68C81A-D6C3-47D5-A7B0-9CE655CD1790}" presName="parentText" presStyleLbl="node1" presStyleIdx="4" presStyleCnt="5">
        <dgm:presLayoutVars>
          <dgm:chMax val="0"/>
          <dgm:bulletEnabled val="1"/>
        </dgm:presLayoutVars>
      </dgm:prSet>
      <dgm:spPr/>
    </dgm:pt>
  </dgm:ptLst>
  <dgm:cxnLst>
    <dgm:cxn modelId="{0495B236-0E05-433C-82CC-902F0CEAA1B5}" type="presOf" srcId="{0D68C81A-D6C3-47D5-A7B0-9CE655CD1790}" destId="{858D97F7-CBE5-4B03-90C0-71A94D0A7A0F}" srcOrd="0" destOrd="0" presId="urn:microsoft.com/office/officeart/2005/8/layout/vList2"/>
    <dgm:cxn modelId="{8C3D2662-7EF8-4382-8D70-B4196C656B58}" type="presOf" srcId="{ABF9AE1F-9018-44C7-A80D-89705B4F2D03}" destId="{4959FC74-462F-41CE-9F88-72BFCCCC318B}" srcOrd="0" destOrd="0" presId="urn:microsoft.com/office/officeart/2005/8/layout/vList2"/>
    <dgm:cxn modelId="{C630C268-5E23-48D1-BA1F-E74B138B4A7C}" type="presOf" srcId="{32312C82-36B0-413B-8CC3-D87EC72A5DA6}" destId="{74BDFE7F-648C-4AFB-A2AA-E6D6952FB3C1}" srcOrd="0" destOrd="0" presId="urn:microsoft.com/office/officeart/2005/8/layout/vList2"/>
    <dgm:cxn modelId="{91F4A482-EBBF-4E7C-943D-2684F4BCE54B}" srcId="{ABF9AE1F-9018-44C7-A80D-89705B4F2D03}" destId="{0D68C81A-D6C3-47D5-A7B0-9CE655CD1790}" srcOrd="4" destOrd="0" parTransId="{CB6DCCA6-35B0-4ADC-BB2E-D3BEECB8BB57}" sibTransId="{890DB2C9-8221-4341-802C-F3769A21A76A}"/>
    <dgm:cxn modelId="{5B2348B6-8AD4-4F74-BB13-9C98DA746782}" srcId="{ABF9AE1F-9018-44C7-A80D-89705B4F2D03}" destId="{A685F75C-0D3F-4969-9096-1060537F2E17}" srcOrd="0" destOrd="0" parTransId="{336E934C-74A8-4187-ADE1-AD88047C5189}" sibTransId="{E0F29B20-65BA-4F6E-A29D-4E6AE26C46C6}"/>
    <dgm:cxn modelId="{A0A1D6BA-BBFF-4FA2-974A-9651EB6A2BA0}" type="presOf" srcId="{6C102EB9-7621-4783-B52A-04A81EA9DF9D}" destId="{C69F768C-7AC2-4B21-B9C6-C8583428813D}" srcOrd="0" destOrd="0" presId="urn:microsoft.com/office/officeart/2005/8/layout/vList2"/>
    <dgm:cxn modelId="{C9FC37C4-3686-4AF3-BEB5-9E8342A56246}" type="presOf" srcId="{12CBCCF7-43C2-40D4-8597-AD991C86EC7A}" destId="{4C48B0F3-6B0B-49F9-B09D-85738A521DFE}" srcOrd="0" destOrd="0" presId="urn:microsoft.com/office/officeart/2005/8/layout/vList2"/>
    <dgm:cxn modelId="{2C8308C9-3FAF-4263-8C6A-8D949D7FE1F7}" srcId="{ABF9AE1F-9018-44C7-A80D-89705B4F2D03}" destId="{6C102EB9-7621-4783-B52A-04A81EA9DF9D}" srcOrd="3" destOrd="0" parTransId="{6031E2D3-1C5C-4105-8DC6-6C669183D07C}" sibTransId="{11F04637-BF74-4196-90B6-199670BB6E1A}"/>
    <dgm:cxn modelId="{A13DA2D8-E08C-49A7-B2A9-ECB7A5739C06}" type="presOf" srcId="{A685F75C-0D3F-4969-9096-1060537F2E17}" destId="{F7468830-46A4-4D1C-B342-4BDB70A13ED8}" srcOrd="0" destOrd="0" presId="urn:microsoft.com/office/officeart/2005/8/layout/vList2"/>
    <dgm:cxn modelId="{E0A65CDB-9DD9-471E-B30B-E1BE1D143C62}" srcId="{ABF9AE1F-9018-44C7-A80D-89705B4F2D03}" destId="{32312C82-36B0-413B-8CC3-D87EC72A5DA6}" srcOrd="1" destOrd="0" parTransId="{2E6DDCDD-8392-4193-9576-DD77260A9E29}" sibTransId="{6875C785-DADE-4E51-9E44-04BE24EE52D8}"/>
    <dgm:cxn modelId="{4D7F65F0-E71A-4912-98A9-CE9E1030F9AD}" srcId="{ABF9AE1F-9018-44C7-A80D-89705B4F2D03}" destId="{12CBCCF7-43C2-40D4-8597-AD991C86EC7A}" srcOrd="2" destOrd="0" parTransId="{8C722511-48D2-4878-9F89-987ACFE66D4A}" sibTransId="{2517C0EF-34E6-466E-8C48-5C3DB7D458A7}"/>
    <dgm:cxn modelId="{5E8A3417-9BE2-4BEF-9743-F59A16C3B9D9}" type="presParOf" srcId="{4959FC74-462F-41CE-9F88-72BFCCCC318B}" destId="{F7468830-46A4-4D1C-B342-4BDB70A13ED8}" srcOrd="0" destOrd="0" presId="urn:microsoft.com/office/officeart/2005/8/layout/vList2"/>
    <dgm:cxn modelId="{659CF51E-E3A3-4283-BF25-CF656A4D5C69}" type="presParOf" srcId="{4959FC74-462F-41CE-9F88-72BFCCCC318B}" destId="{329DD65E-8AD4-41FE-BDB6-B6C9BF4BB8E0}" srcOrd="1" destOrd="0" presId="urn:microsoft.com/office/officeart/2005/8/layout/vList2"/>
    <dgm:cxn modelId="{26B77892-D6B2-4076-8C70-8B93F046F64C}" type="presParOf" srcId="{4959FC74-462F-41CE-9F88-72BFCCCC318B}" destId="{74BDFE7F-648C-4AFB-A2AA-E6D6952FB3C1}" srcOrd="2" destOrd="0" presId="urn:microsoft.com/office/officeart/2005/8/layout/vList2"/>
    <dgm:cxn modelId="{8104DF0F-7C59-40E0-948E-534DD6F14EE4}" type="presParOf" srcId="{4959FC74-462F-41CE-9F88-72BFCCCC318B}" destId="{76DA6A4B-652B-48B3-9974-D4D8D5A41759}" srcOrd="3" destOrd="0" presId="urn:microsoft.com/office/officeart/2005/8/layout/vList2"/>
    <dgm:cxn modelId="{B7330C85-002B-4CA1-B1D4-408A9DCB5BEE}" type="presParOf" srcId="{4959FC74-462F-41CE-9F88-72BFCCCC318B}" destId="{4C48B0F3-6B0B-49F9-B09D-85738A521DFE}" srcOrd="4" destOrd="0" presId="urn:microsoft.com/office/officeart/2005/8/layout/vList2"/>
    <dgm:cxn modelId="{7CE2EAB1-2B03-47FD-A2F0-506AF88A40DC}" type="presParOf" srcId="{4959FC74-462F-41CE-9F88-72BFCCCC318B}" destId="{56305590-67E5-4AE2-95EB-36E389A2B656}" srcOrd="5" destOrd="0" presId="urn:microsoft.com/office/officeart/2005/8/layout/vList2"/>
    <dgm:cxn modelId="{7AA49C89-C07B-473D-B904-451ED5548620}" type="presParOf" srcId="{4959FC74-462F-41CE-9F88-72BFCCCC318B}" destId="{C69F768C-7AC2-4B21-B9C6-C8583428813D}" srcOrd="6" destOrd="0" presId="urn:microsoft.com/office/officeart/2005/8/layout/vList2"/>
    <dgm:cxn modelId="{A87C337F-D06D-4F37-98C8-061FEC6A71AE}" type="presParOf" srcId="{4959FC74-462F-41CE-9F88-72BFCCCC318B}" destId="{E5C97F46-CE35-4505-9B8D-E8EDE4A0D7EB}" srcOrd="7" destOrd="0" presId="urn:microsoft.com/office/officeart/2005/8/layout/vList2"/>
    <dgm:cxn modelId="{5DC7F520-6EEC-454A-A057-FE920B6DE74D}" type="presParOf" srcId="{4959FC74-462F-41CE-9F88-72BFCCCC318B}" destId="{858D97F7-CBE5-4B03-90C0-71A94D0A7A0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FCD8809-ACC3-4F56-ADA4-0094896C8FA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8C922917-5439-410F-869F-57ECAC767B07}">
      <dgm:prSet custT="1"/>
      <dgm:spPr>
        <a:solidFill>
          <a:schemeClr val="accent5">
            <a:lumMod val="50000"/>
          </a:schemeClr>
        </a:solidFill>
        <a:scene3d>
          <a:camera prst="orthographicFront"/>
          <a:lightRig rig="threePt" dir="t"/>
        </a:scene3d>
        <a:sp3d>
          <a:bevelT prst="relaxedInset"/>
        </a:sp3d>
      </dgm:spPr>
      <dgm:t>
        <a:bodyPr/>
        <a:lstStyle/>
        <a:p>
          <a:pPr rtl="0"/>
          <a:r>
            <a:rPr lang="es-ES_tradnl" sz="1400" b="0" dirty="0">
              <a:solidFill>
                <a:srgbClr val="002060"/>
              </a:solidFill>
            </a:rPr>
            <a:t>Clientes Regulados:</a:t>
          </a:r>
        </a:p>
        <a:p>
          <a:pPr rtl="0"/>
          <a:r>
            <a:rPr lang="es-ES_tradnl" sz="1600" b="0" dirty="0">
              <a:solidFill>
                <a:srgbClr val="002060"/>
              </a:solidFill>
            </a:rPr>
            <a:t>*</a:t>
          </a:r>
          <a:r>
            <a:rPr lang="es-ES_tradnl" sz="1400" b="0" dirty="0">
              <a:solidFill>
                <a:srgbClr val="002060"/>
              </a:solidFill>
            </a:rPr>
            <a:t>Industrias</a:t>
          </a:r>
        </a:p>
        <a:p>
          <a:pPr rtl="0"/>
          <a:r>
            <a:rPr lang="es-ES_tradnl" sz="1600" b="0" dirty="0">
              <a:solidFill>
                <a:srgbClr val="002060"/>
              </a:solidFill>
            </a:rPr>
            <a:t>*</a:t>
          </a:r>
          <a:r>
            <a:rPr lang="es-ES_tradnl" sz="1400" b="0" dirty="0">
              <a:solidFill>
                <a:srgbClr val="002060"/>
              </a:solidFill>
            </a:rPr>
            <a:t>Servicios</a:t>
          </a:r>
        </a:p>
        <a:p>
          <a:pPr rtl="0"/>
          <a:r>
            <a:rPr lang="es-ES_tradnl" sz="1600" b="0" dirty="0">
              <a:solidFill>
                <a:srgbClr val="002060"/>
              </a:solidFill>
            </a:rPr>
            <a:t>*</a:t>
          </a:r>
          <a:r>
            <a:rPr lang="es-ES_tradnl" sz="1400" b="0" dirty="0">
              <a:solidFill>
                <a:srgbClr val="002060"/>
              </a:solidFill>
            </a:rPr>
            <a:t>Residenciales</a:t>
          </a:r>
        </a:p>
      </dgm:t>
    </dgm:pt>
    <dgm:pt modelId="{0F9AE2DF-214E-4EBF-B8B1-7773C0946341}" type="parTrans" cxnId="{0134EBFA-5905-466D-984C-11DD6DA09B41}">
      <dgm:prSet/>
      <dgm:spPr/>
      <dgm:t>
        <a:bodyPr/>
        <a:lstStyle/>
        <a:p>
          <a:endParaRPr lang="es-ES_tradnl" sz="1200">
            <a:solidFill>
              <a:srgbClr val="002060"/>
            </a:solidFill>
          </a:endParaRPr>
        </a:p>
      </dgm:t>
    </dgm:pt>
    <dgm:pt modelId="{0EDD674C-9303-4046-B3B6-9B04A64EC313}" type="sibTrans" cxnId="{0134EBFA-5905-466D-984C-11DD6DA09B41}">
      <dgm:prSet/>
      <dgm:spPr/>
      <dgm:t>
        <a:bodyPr/>
        <a:lstStyle/>
        <a:p>
          <a:endParaRPr lang="es-ES_tradnl" sz="1200">
            <a:solidFill>
              <a:srgbClr val="002060"/>
            </a:solidFill>
          </a:endParaRPr>
        </a:p>
      </dgm:t>
    </dgm:pt>
    <dgm:pt modelId="{9C8943FA-1D91-48F6-B9A0-7878A74192B2}" type="pres">
      <dgm:prSet presAssocID="{5FCD8809-ACC3-4F56-ADA4-0094896C8FA6}" presName="linear" presStyleCnt="0">
        <dgm:presLayoutVars>
          <dgm:animLvl val="lvl"/>
          <dgm:resizeHandles val="exact"/>
        </dgm:presLayoutVars>
      </dgm:prSet>
      <dgm:spPr/>
    </dgm:pt>
    <dgm:pt modelId="{51483957-4227-464D-A65C-584CDD98FDAA}" type="pres">
      <dgm:prSet presAssocID="{8C922917-5439-410F-869F-57ECAC767B07}" presName="parentText" presStyleLbl="node1" presStyleIdx="0" presStyleCnt="1" custScaleY="229519">
        <dgm:presLayoutVars>
          <dgm:chMax val="0"/>
          <dgm:bulletEnabled val="1"/>
        </dgm:presLayoutVars>
      </dgm:prSet>
      <dgm:spPr/>
    </dgm:pt>
  </dgm:ptLst>
  <dgm:cxnLst>
    <dgm:cxn modelId="{9AE0F575-FC76-4454-BB06-D35B002D8592}" type="presOf" srcId="{5FCD8809-ACC3-4F56-ADA4-0094896C8FA6}" destId="{9C8943FA-1D91-48F6-B9A0-7878A74192B2}" srcOrd="0" destOrd="0" presId="urn:microsoft.com/office/officeart/2005/8/layout/vList2"/>
    <dgm:cxn modelId="{AABD8DCD-78AA-4712-A223-0D406C018FEB}" type="presOf" srcId="{8C922917-5439-410F-869F-57ECAC767B07}" destId="{51483957-4227-464D-A65C-584CDD98FDAA}" srcOrd="0" destOrd="0" presId="urn:microsoft.com/office/officeart/2005/8/layout/vList2"/>
    <dgm:cxn modelId="{0134EBFA-5905-466D-984C-11DD6DA09B41}" srcId="{5FCD8809-ACC3-4F56-ADA4-0094896C8FA6}" destId="{8C922917-5439-410F-869F-57ECAC767B07}" srcOrd="0" destOrd="0" parTransId="{0F9AE2DF-214E-4EBF-B8B1-7773C0946341}" sibTransId="{0EDD674C-9303-4046-B3B6-9B04A64EC313}"/>
    <dgm:cxn modelId="{7A7688ED-C834-40D6-A3D1-3C7ADFC3645E}" type="presParOf" srcId="{9C8943FA-1D91-48F6-B9A0-7878A74192B2}" destId="{51483957-4227-464D-A65C-584CDD98FDAA}"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FCD8809-ACC3-4F56-ADA4-0094896C8FA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8C922917-5439-410F-869F-57ECAC767B07}">
      <dgm:prSet custT="1"/>
      <dgm:spPr>
        <a:solidFill>
          <a:schemeClr val="accent5">
            <a:lumMod val="50000"/>
          </a:schemeClr>
        </a:solidFill>
      </dgm:spPr>
      <dgm:t>
        <a:bodyPr/>
        <a:lstStyle/>
        <a:p>
          <a:pPr rtl="0"/>
          <a:r>
            <a:rPr lang="es-ES_tradnl" sz="1400" b="0" dirty="0">
              <a:solidFill>
                <a:srgbClr val="002060"/>
              </a:solidFill>
            </a:rPr>
            <a:t>Clientes No Regulados</a:t>
          </a:r>
        </a:p>
      </dgm:t>
    </dgm:pt>
    <dgm:pt modelId="{0F9AE2DF-214E-4EBF-B8B1-7773C0946341}" type="parTrans" cxnId="{0134EBFA-5905-466D-984C-11DD6DA09B41}">
      <dgm:prSet/>
      <dgm:spPr/>
      <dgm:t>
        <a:bodyPr/>
        <a:lstStyle/>
        <a:p>
          <a:endParaRPr lang="es-ES_tradnl" sz="1200" b="0">
            <a:solidFill>
              <a:srgbClr val="002060"/>
            </a:solidFill>
          </a:endParaRPr>
        </a:p>
      </dgm:t>
    </dgm:pt>
    <dgm:pt modelId="{0EDD674C-9303-4046-B3B6-9B04A64EC313}" type="sibTrans" cxnId="{0134EBFA-5905-466D-984C-11DD6DA09B41}">
      <dgm:prSet/>
      <dgm:spPr/>
      <dgm:t>
        <a:bodyPr/>
        <a:lstStyle/>
        <a:p>
          <a:endParaRPr lang="es-ES_tradnl" sz="1200" b="0">
            <a:solidFill>
              <a:srgbClr val="002060"/>
            </a:solidFill>
          </a:endParaRPr>
        </a:p>
      </dgm:t>
    </dgm:pt>
    <dgm:pt modelId="{9C8943FA-1D91-48F6-B9A0-7878A74192B2}" type="pres">
      <dgm:prSet presAssocID="{5FCD8809-ACC3-4F56-ADA4-0094896C8FA6}" presName="linear" presStyleCnt="0">
        <dgm:presLayoutVars>
          <dgm:animLvl val="lvl"/>
          <dgm:resizeHandles val="exact"/>
        </dgm:presLayoutVars>
      </dgm:prSet>
      <dgm:spPr/>
    </dgm:pt>
    <dgm:pt modelId="{51483957-4227-464D-A65C-584CDD98FDAA}" type="pres">
      <dgm:prSet presAssocID="{8C922917-5439-410F-869F-57ECAC767B07}" presName="parentText" presStyleLbl="node1" presStyleIdx="0" presStyleCnt="1">
        <dgm:presLayoutVars>
          <dgm:chMax val="0"/>
          <dgm:bulletEnabled val="1"/>
        </dgm:presLayoutVars>
      </dgm:prSet>
      <dgm:spPr/>
    </dgm:pt>
  </dgm:ptLst>
  <dgm:cxnLst>
    <dgm:cxn modelId="{EA984825-FEA2-406A-9B07-A197B3051B7C}" type="presOf" srcId="{8C922917-5439-410F-869F-57ECAC767B07}" destId="{51483957-4227-464D-A65C-584CDD98FDAA}" srcOrd="0" destOrd="0" presId="urn:microsoft.com/office/officeart/2005/8/layout/vList2"/>
    <dgm:cxn modelId="{A29B846F-BEE7-4FEB-8210-01BC8AD1A25A}" type="presOf" srcId="{5FCD8809-ACC3-4F56-ADA4-0094896C8FA6}" destId="{9C8943FA-1D91-48F6-B9A0-7878A74192B2}" srcOrd="0" destOrd="0" presId="urn:microsoft.com/office/officeart/2005/8/layout/vList2"/>
    <dgm:cxn modelId="{0134EBFA-5905-466D-984C-11DD6DA09B41}" srcId="{5FCD8809-ACC3-4F56-ADA4-0094896C8FA6}" destId="{8C922917-5439-410F-869F-57ECAC767B07}" srcOrd="0" destOrd="0" parTransId="{0F9AE2DF-214E-4EBF-B8B1-7773C0946341}" sibTransId="{0EDD674C-9303-4046-B3B6-9B04A64EC313}"/>
    <dgm:cxn modelId="{6FEAF905-476F-43D6-B57D-1A0B429A2AB4}" type="presParOf" srcId="{9C8943FA-1D91-48F6-B9A0-7878A74192B2}" destId="{51483957-4227-464D-A65C-584CDD98FDAA}"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33583C7-3C4C-4426-9419-C9A2373CE2F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96B8E7F6-0AD5-437D-B33E-92C4BF62B7C4}">
      <dgm:prSet custT="1"/>
      <dgm:spPr>
        <a:solidFill>
          <a:srgbClr val="C00000"/>
        </a:solidFill>
      </dgm:spPr>
      <dgm:t>
        <a:bodyPr/>
        <a:lstStyle/>
        <a:p>
          <a:pPr algn="ctr" rtl="0"/>
          <a:r>
            <a:rPr lang="es-ES_tradnl" sz="1050" b="1" dirty="0">
              <a:solidFill>
                <a:schemeClr val="tx1"/>
              </a:solidFill>
            </a:rPr>
            <a:t>Organismo Coordinador del Control Operativo del Despacho</a:t>
          </a:r>
        </a:p>
      </dgm:t>
    </dgm:pt>
    <dgm:pt modelId="{CBC0B73C-312C-4BF1-B89E-FF5333DB8289}" type="parTrans" cxnId="{BCCA1DF3-8483-4301-81FD-80DA932187DC}">
      <dgm:prSet/>
      <dgm:spPr/>
      <dgm:t>
        <a:bodyPr/>
        <a:lstStyle/>
        <a:p>
          <a:endParaRPr lang="es-ES_tradnl"/>
        </a:p>
      </dgm:t>
    </dgm:pt>
    <dgm:pt modelId="{2E7E4B27-9F83-4B29-A33C-CFC53B4E1B91}" type="sibTrans" cxnId="{BCCA1DF3-8483-4301-81FD-80DA932187DC}">
      <dgm:prSet/>
      <dgm:spPr/>
      <dgm:t>
        <a:bodyPr/>
        <a:lstStyle/>
        <a:p>
          <a:endParaRPr lang="es-ES_tradnl"/>
        </a:p>
      </dgm:t>
    </dgm:pt>
    <dgm:pt modelId="{D5FE8CAF-CAC5-462C-B811-6F06BA3A9B3B}" type="pres">
      <dgm:prSet presAssocID="{433583C7-3C4C-4426-9419-C9A2373CE2F7}" presName="linear" presStyleCnt="0">
        <dgm:presLayoutVars>
          <dgm:animLvl val="lvl"/>
          <dgm:resizeHandles val="exact"/>
        </dgm:presLayoutVars>
      </dgm:prSet>
      <dgm:spPr/>
    </dgm:pt>
    <dgm:pt modelId="{8C2F0E71-D830-4520-95CF-D34876CE79DA}" type="pres">
      <dgm:prSet presAssocID="{96B8E7F6-0AD5-437D-B33E-92C4BF62B7C4}" presName="parentText" presStyleLbl="node1" presStyleIdx="0" presStyleCnt="1" custScaleY="262527">
        <dgm:presLayoutVars>
          <dgm:chMax val="0"/>
          <dgm:bulletEnabled val="1"/>
        </dgm:presLayoutVars>
      </dgm:prSet>
      <dgm:spPr/>
    </dgm:pt>
  </dgm:ptLst>
  <dgm:cxnLst>
    <dgm:cxn modelId="{D104C812-1034-4110-A935-02D9FB7F2036}" type="presOf" srcId="{96B8E7F6-0AD5-437D-B33E-92C4BF62B7C4}" destId="{8C2F0E71-D830-4520-95CF-D34876CE79DA}" srcOrd="0" destOrd="0" presId="urn:microsoft.com/office/officeart/2005/8/layout/vList2"/>
    <dgm:cxn modelId="{5225E39E-F11A-49F3-B151-CF192111B5F4}" type="presOf" srcId="{433583C7-3C4C-4426-9419-C9A2373CE2F7}" destId="{D5FE8CAF-CAC5-462C-B811-6F06BA3A9B3B}" srcOrd="0" destOrd="0" presId="urn:microsoft.com/office/officeart/2005/8/layout/vList2"/>
    <dgm:cxn modelId="{BCCA1DF3-8483-4301-81FD-80DA932187DC}" srcId="{433583C7-3C4C-4426-9419-C9A2373CE2F7}" destId="{96B8E7F6-0AD5-437D-B33E-92C4BF62B7C4}" srcOrd="0" destOrd="0" parTransId="{CBC0B73C-312C-4BF1-B89E-FF5333DB8289}" sibTransId="{2E7E4B27-9F83-4B29-A33C-CFC53B4E1B91}"/>
    <dgm:cxn modelId="{89E07B35-661A-410C-BC8B-941AC5E93AC2}" type="presParOf" srcId="{D5FE8CAF-CAC5-462C-B811-6F06BA3A9B3B}" destId="{8C2F0E71-D830-4520-95CF-D34876CE79DA}" srcOrd="0" destOrd="0" presId="urn:microsoft.com/office/officeart/2005/8/layout/vList2"/>
  </dgm:cxnLst>
  <dgm:bg>
    <a:solidFill>
      <a:schemeClr val="accent1">
        <a:lumMod val="50000"/>
      </a:schemeClr>
    </a:solidFill>
  </dgm:bg>
  <dgm:whole/>
  <dgm:extLst>
    <a:ext uri="http://schemas.microsoft.com/office/drawing/2008/diagram">
      <dsp:dataModelExt xmlns:dsp="http://schemas.microsoft.com/office/drawing/2008/diagram" relId="rId1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FCD8809-ACC3-4F56-ADA4-0094896C8FA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8C922917-5439-410F-869F-57ECAC767B07}">
      <dgm:prSet custT="1"/>
      <dgm:spPr>
        <a:solidFill>
          <a:schemeClr val="accent5">
            <a:lumMod val="50000"/>
          </a:schemeClr>
        </a:solidFill>
      </dgm:spPr>
      <dgm:t>
        <a:bodyPr/>
        <a:lstStyle/>
        <a:p>
          <a:pPr rtl="0"/>
          <a:r>
            <a:rPr lang="es-ES_tradnl" sz="1400" b="0" dirty="0">
              <a:solidFill>
                <a:srgbClr val="002060"/>
              </a:solidFill>
            </a:rPr>
            <a:t>Contratistas privados</a:t>
          </a:r>
        </a:p>
      </dgm:t>
    </dgm:pt>
    <dgm:pt modelId="{0F9AE2DF-214E-4EBF-B8B1-7773C0946341}" type="parTrans" cxnId="{0134EBFA-5905-466D-984C-11DD6DA09B41}">
      <dgm:prSet/>
      <dgm:spPr/>
      <dgm:t>
        <a:bodyPr/>
        <a:lstStyle/>
        <a:p>
          <a:endParaRPr lang="es-ES_tradnl" sz="1200" b="0">
            <a:solidFill>
              <a:srgbClr val="002060"/>
            </a:solidFill>
          </a:endParaRPr>
        </a:p>
      </dgm:t>
    </dgm:pt>
    <dgm:pt modelId="{0EDD674C-9303-4046-B3B6-9B04A64EC313}" type="sibTrans" cxnId="{0134EBFA-5905-466D-984C-11DD6DA09B41}">
      <dgm:prSet/>
      <dgm:spPr/>
      <dgm:t>
        <a:bodyPr/>
        <a:lstStyle/>
        <a:p>
          <a:endParaRPr lang="es-ES_tradnl" sz="1200" b="0">
            <a:solidFill>
              <a:srgbClr val="002060"/>
            </a:solidFill>
          </a:endParaRPr>
        </a:p>
      </dgm:t>
    </dgm:pt>
    <dgm:pt modelId="{9C8943FA-1D91-48F6-B9A0-7878A74192B2}" type="pres">
      <dgm:prSet presAssocID="{5FCD8809-ACC3-4F56-ADA4-0094896C8FA6}" presName="linear" presStyleCnt="0">
        <dgm:presLayoutVars>
          <dgm:animLvl val="lvl"/>
          <dgm:resizeHandles val="exact"/>
        </dgm:presLayoutVars>
      </dgm:prSet>
      <dgm:spPr/>
    </dgm:pt>
    <dgm:pt modelId="{51483957-4227-464D-A65C-584CDD98FDAA}" type="pres">
      <dgm:prSet presAssocID="{8C922917-5439-410F-869F-57ECAC767B07}" presName="parentText" presStyleLbl="node1" presStyleIdx="0" presStyleCnt="1" custLinFactNeighborX="7658" custLinFactNeighborY="5817">
        <dgm:presLayoutVars>
          <dgm:chMax val="0"/>
          <dgm:bulletEnabled val="1"/>
        </dgm:presLayoutVars>
      </dgm:prSet>
      <dgm:spPr/>
    </dgm:pt>
  </dgm:ptLst>
  <dgm:cxnLst>
    <dgm:cxn modelId="{B151EA1A-33A4-44C3-822D-AAA265DF08C2}" type="presOf" srcId="{5FCD8809-ACC3-4F56-ADA4-0094896C8FA6}" destId="{9C8943FA-1D91-48F6-B9A0-7878A74192B2}" srcOrd="0" destOrd="0" presId="urn:microsoft.com/office/officeart/2005/8/layout/vList2"/>
    <dgm:cxn modelId="{436F3AE6-662E-49A1-886A-B473D8D98433}" type="presOf" srcId="{8C922917-5439-410F-869F-57ECAC767B07}" destId="{51483957-4227-464D-A65C-584CDD98FDAA}" srcOrd="0" destOrd="0" presId="urn:microsoft.com/office/officeart/2005/8/layout/vList2"/>
    <dgm:cxn modelId="{0134EBFA-5905-466D-984C-11DD6DA09B41}" srcId="{5FCD8809-ACC3-4F56-ADA4-0094896C8FA6}" destId="{8C922917-5439-410F-869F-57ECAC767B07}" srcOrd="0" destOrd="0" parTransId="{0F9AE2DF-214E-4EBF-B8B1-7773C0946341}" sibTransId="{0EDD674C-9303-4046-B3B6-9B04A64EC313}"/>
    <dgm:cxn modelId="{FCC3BB9A-F953-407B-B786-8CAA01868CB1}" type="presParOf" srcId="{9C8943FA-1D91-48F6-B9A0-7878A74192B2}" destId="{51483957-4227-464D-A65C-584CDD98FDAA}"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C2B40E-6351-46F3-8750-D3A7DF4678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55D4DF6C-BD81-48BB-8877-E2B772D7531F}">
      <dgm:prSet custT="1"/>
      <dgm:spPr>
        <a:solidFill>
          <a:srgbClr val="00B050"/>
        </a:solidFill>
      </dgm:spPr>
      <dgm:t>
        <a:bodyPr/>
        <a:lstStyle/>
        <a:p>
          <a:pPr rtl="0"/>
          <a:r>
            <a:rPr lang="es-ES_tradnl" sz="2400" b="1" dirty="0"/>
            <a:t>Objetivos del Nuevo Modelo Organizacional:</a:t>
          </a:r>
          <a:endParaRPr lang="es-ES_tradnl" sz="2400" dirty="0"/>
        </a:p>
      </dgm:t>
    </dgm:pt>
    <dgm:pt modelId="{B149A01D-0284-4FD3-B5A0-8E72D7B29B21}" type="parTrans" cxnId="{247FB4F6-BAC8-42E9-A387-897CDBAFE672}">
      <dgm:prSet/>
      <dgm:spPr/>
      <dgm:t>
        <a:bodyPr/>
        <a:lstStyle/>
        <a:p>
          <a:endParaRPr lang="es-ES_tradnl"/>
        </a:p>
      </dgm:t>
    </dgm:pt>
    <dgm:pt modelId="{3A1A47FA-AF5E-4A1D-8776-F393B866CF28}" type="sibTrans" cxnId="{247FB4F6-BAC8-42E9-A387-897CDBAFE672}">
      <dgm:prSet/>
      <dgm:spPr/>
      <dgm:t>
        <a:bodyPr/>
        <a:lstStyle/>
        <a:p>
          <a:endParaRPr lang="es-ES_tradnl"/>
        </a:p>
      </dgm:t>
    </dgm:pt>
    <dgm:pt modelId="{B6826202-0F6E-49CE-AEB9-A529A467F2E7}" type="pres">
      <dgm:prSet presAssocID="{B8C2B40E-6351-46F3-8750-D3A7DF46788B}" presName="linear" presStyleCnt="0">
        <dgm:presLayoutVars>
          <dgm:animLvl val="lvl"/>
          <dgm:resizeHandles val="exact"/>
        </dgm:presLayoutVars>
      </dgm:prSet>
      <dgm:spPr/>
    </dgm:pt>
    <dgm:pt modelId="{46C7ECEF-F322-4CE2-9118-17893F3D6FCE}" type="pres">
      <dgm:prSet presAssocID="{55D4DF6C-BD81-48BB-8877-E2B772D7531F}" presName="parentText" presStyleLbl="node1" presStyleIdx="0" presStyleCnt="1" custScaleY="63752" custLinFactY="-352641" custLinFactNeighborX="725" custLinFactNeighborY="-400000">
        <dgm:presLayoutVars>
          <dgm:chMax val="0"/>
          <dgm:bulletEnabled val="1"/>
        </dgm:presLayoutVars>
      </dgm:prSet>
      <dgm:spPr/>
    </dgm:pt>
  </dgm:ptLst>
  <dgm:cxnLst>
    <dgm:cxn modelId="{AE671F06-190B-418E-892E-224B85FD0C59}" type="presOf" srcId="{B8C2B40E-6351-46F3-8750-D3A7DF46788B}" destId="{B6826202-0F6E-49CE-AEB9-A529A467F2E7}" srcOrd="0" destOrd="0" presId="urn:microsoft.com/office/officeart/2005/8/layout/vList2"/>
    <dgm:cxn modelId="{3F950CA6-FCA4-40A1-BF5F-F0D40CF1AFE4}" type="presOf" srcId="{55D4DF6C-BD81-48BB-8877-E2B772D7531F}" destId="{46C7ECEF-F322-4CE2-9118-17893F3D6FCE}" srcOrd="0" destOrd="0" presId="urn:microsoft.com/office/officeart/2005/8/layout/vList2"/>
    <dgm:cxn modelId="{247FB4F6-BAC8-42E9-A387-897CDBAFE672}" srcId="{B8C2B40E-6351-46F3-8750-D3A7DF46788B}" destId="{55D4DF6C-BD81-48BB-8877-E2B772D7531F}" srcOrd="0" destOrd="0" parTransId="{B149A01D-0284-4FD3-B5A0-8E72D7B29B21}" sibTransId="{3A1A47FA-AF5E-4A1D-8776-F393B866CF28}"/>
    <dgm:cxn modelId="{CC6962F1-0FA5-409D-8CB3-1160E875787B}" type="presParOf" srcId="{B6826202-0F6E-49CE-AEB9-A529A467F2E7}" destId="{46C7ECEF-F322-4CE2-9118-17893F3D6FCE}" srcOrd="0" destOrd="0" presId="urn:microsoft.com/office/officeart/2005/8/layout/vList2"/>
  </dgm:cxnLst>
  <dgm:bg>
    <a:solidFill>
      <a:srgbClr val="00206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F7592B-9512-4930-A242-AC3B39146DB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5466F601-B9AE-4870-AB16-09AE0F65A51F}">
      <dgm:prSet/>
      <dgm:spPr/>
      <dgm:t>
        <a:bodyPr/>
        <a:lstStyle/>
        <a:p>
          <a:pPr rtl="0"/>
          <a:r>
            <a:rPr lang="es-DO" b="1" dirty="0">
              <a:solidFill>
                <a:srgbClr val="002060"/>
              </a:solidFill>
            </a:rPr>
            <a:t>Regulados:</a:t>
          </a:r>
          <a:r>
            <a:rPr lang="es-DO" dirty="0">
              <a:solidFill>
                <a:srgbClr val="002060"/>
              </a:solidFill>
            </a:rPr>
            <a:t> reciben el Servicio Publico de distribución a precios regulados por la Superintendencia de Electricidad. </a:t>
          </a:r>
          <a:endParaRPr lang="es-ES_tradnl" dirty="0">
            <a:solidFill>
              <a:srgbClr val="002060"/>
            </a:solidFill>
          </a:endParaRPr>
        </a:p>
      </dgm:t>
    </dgm:pt>
    <dgm:pt modelId="{37FCAA90-A035-4557-9A9D-34E80455A091}" type="parTrans" cxnId="{90F81671-AF88-427C-B264-60DC738EB7F4}">
      <dgm:prSet/>
      <dgm:spPr/>
      <dgm:t>
        <a:bodyPr/>
        <a:lstStyle/>
        <a:p>
          <a:endParaRPr lang="es-ES_tradnl"/>
        </a:p>
      </dgm:t>
    </dgm:pt>
    <dgm:pt modelId="{92DBBB93-5B1B-48FC-9745-23E339EDDD6B}" type="sibTrans" cxnId="{90F81671-AF88-427C-B264-60DC738EB7F4}">
      <dgm:prSet/>
      <dgm:spPr/>
      <dgm:t>
        <a:bodyPr/>
        <a:lstStyle/>
        <a:p>
          <a:endParaRPr lang="es-ES_tradnl"/>
        </a:p>
      </dgm:t>
    </dgm:pt>
    <dgm:pt modelId="{E13B252E-3AC1-4C6A-876E-DA2034C9128C}">
      <dgm:prSet/>
      <dgm:spPr/>
      <dgm:t>
        <a:bodyPr/>
        <a:lstStyle/>
        <a:p>
          <a:pPr rtl="0"/>
          <a:r>
            <a:rPr lang="es-DO" b="1" dirty="0">
              <a:solidFill>
                <a:srgbClr val="002060"/>
              </a:solidFill>
            </a:rPr>
            <a:t>No regulados: </a:t>
          </a:r>
          <a:r>
            <a:rPr lang="es-DO" dirty="0">
              <a:solidFill>
                <a:srgbClr val="002060"/>
              </a:solidFill>
            </a:rPr>
            <a:t>demanda mensual es de 1 megavatio a más desde el año 2011 y siguientes.</a:t>
          </a:r>
          <a:endParaRPr lang="es-ES_tradnl" dirty="0">
            <a:solidFill>
              <a:srgbClr val="002060"/>
            </a:solidFill>
          </a:endParaRPr>
        </a:p>
      </dgm:t>
    </dgm:pt>
    <dgm:pt modelId="{55324747-BF3C-4369-B55D-31AEB8E4324F}" type="parTrans" cxnId="{72F31846-DE86-4C2B-BF6D-6D57D493C868}">
      <dgm:prSet/>
      <dgm:spPr/>
      <dgm:t>
        <a:bodyPr/>
        <a:lstStyle/>
        <a:p>
          <a:endParaRPr lang="es-ES_tradnl"/>
        </a:p>
      </dgm:t>
    </dgm:pt>
    <dgm:pt modelId="{E90AEEF7-8877-4229-AEB7-E7514863F255}" type="sibTrans" cxnId="{72F31846-DE86-4C2B-BF6D-6D57D493C868}">
      <dgm:prSet/>
      <dgm:spPr/>
      <dgm:t>
        <a:bodyPr/>
        <a:lstStyle/>
        <a:p>
          <a:endParaRPr lang="es-ES_tradnl"/>
        </a:p>
      </dgm:t>
    </dgm:pt>
    <dgm:pt modelId="{EEED349B-1AFC-4BB8-B687-8D928FD21F90}" type="pres">
      <dgm:prSet presAssocID="{3CF7592B-9512-4930-A242-AC3B39146DBD}" presName="linear" presStyleCnt="0">
        <dgm:presLayoutVars>
          <dgm:animLvl val="lvl"/>
          <dgm:resizeHandles val="exact"/>
        </dgm:presLayoutVars>
      </dgm:prSet>
      <dgm:spPr/>
    </dgm:pt>
    <dgm:pt modelId="{0F2D6C6B-B210-41D4-9456-E4F6B69D48A9}" type="pres">
      <dgm:prSet presAssocID="{5466F601-B9AE-4870-AB16-09AE0F65A51F}" presName="parentText" presStyleLbl="node1" presStyleIdx="0" presStyleCnt="2">
        <dgm:presLayoutVars>
          <dgm:chMax val="0"/>
          <dgm:bulletEnabled val="1"/>
        </dgm:presLayoutVars>
      </dgm:prSet>
      <dgm:spPr/>
    </dgm:pt>
    <dgm:pt modelId="{E72F3ACA-CFA4-45D8-AE62-4E608D39B19A}" type="pres">
      <dgm:prSet presAssocID="{92DBBB93-5B1B-48FC-9745-23E339EDDD6B}" presName="spacer" presStyleCnt="0"/>
      <dgm:spPr/>
    </dgm:pt>
    <dgm:pt modelId="{ABC2907C-0EC1-447D-8731-48A88CCD3BB9}" type="pres">
      <dgm:prSet presAssocID="{E13B252E-3AC1-4C6A-876E-DA2034C9128C}" presName="parentText" presStyleLbl="node1" presStyleIdx="1" presStyleCnt="2">
        <dgm:presLayoutVars>
          <dgm:chMax val="0"/>
          <dgm:bulletEnabled val="1"/>
        </dgm:presLayoutVars>
      </dgm:prSet>
      <dgm:spPr/>
    </dgm:pt>
  </dgm:ptLst>
  <dgm:cxnLst>
    <dgm:cxn modelId="{A85A9129-033A-4930-B360-02369D412446}" type="presOf" srcId="{5466F601-B9AE-4870-AB16-09AE0F65A51F}" destId="{0F2D6C6B-B210-41D4-9456-E4F6B69D48A9}" srcOrd="0" destOrd="0" presId="urn:microsoft.com/office/officeart/2005/8/layout/vList2"/>
    <dgm:cxn modelId="{72F31846-DE86-4C2B-BF6D-6D57D493C868}" srcId="{3CF7592B-9512-4930-A242-AC3B39146DBD}" destId="{E13B252E-3AC1-4C6A-876E-DA2034C9128C}" srcOrd="1" destOrd="0" parTransId="{55324747-BF3C-4369-B55D-31AEB8E4324F}" sibTransId="{E90AEEF7-8877-4229-AEB7-E7514863F255}"/>
    <dgm:cxn modelId="{90F81671-AF88-427C-B264-60DC738EB7F4}" srcId="{3CF7592B-9512-4930-A242-AC3B39146DBD}" destId="{5466F601-B9AE-4870-AB16-09AE0F65A51F}" srcOrd="0" destOrd="0" parTransId="{37FCAA90-A035-4557-9A9D-34E80455A091}" sibTransId="{92DBBB93-5B1B-48FC-9745-23E339EDDD6B}"/>
    <dgm:cxn modelId="{D91E1673-6C60-4520-9F95-1E6F06D95C27}" type="presOf" srcId="{E13B252E-3AC1-4C6A-876E-DA2034C9128C}" destId="{ABC2907C-0EC1-447D-8731-48A88CCD3BB9}" srcOrd="0" destOrd="0" presId="urn:microsoft.com/office/officeart/2005/8/layout/vList2"/>
    <dgm:cxn modelId="{DB32DEB4-3372-44C7-9F10-F89BB0ED2E83}" type="presOf" srcId="{3CF7592B-9512-4930-A242-AC3B39146DBD}" destId="{EEED349B-1AFC-4BB8-B687-8D928FD21F90}" srcOrd="0" destOrd="0" presId="urn:microsoft.com/office/officeart/2005/8/layout/vList2"/>
    <dgm:cxn modelId="{0CD8E3BB-1788-448C-AC0F-CA3955725233}" type="presParOf" srcId="{EEED349B-1AFC-4BB8-B687-8D928FD21F90}" destId="{0F2D6C6B-B210-41D4-9456-E4F6B69D48A9}" srcOrd="0" destOrd="0" presId="urn:microsoft.com/office/officeart/2005/8/layout/vList2"/>
    <dgm:cxn modelId="{BFBC5CE5-B40D-4723-B820-F5BF4B629CC7}" type="presParOf" srcId="{EEED349B-1AFC-4BB8-B687-8D928FD21F90}" destId="{E72F3ACA-CFA4-45D8-AE62-4E608D39B19A}" srcOrd="1" destOrd="0" presId="urn:microsoft.com/office/officeart/2005/8/layout/vList2"/>
    <dgm:cxn modelId="{25E752D3-42DE-424F-815A-89C86B93448C}" type="presParOf" srcId="{EEED349B-1AFC-4BB8-B687-8D928FD21F90}" destId="{ABC2907C-0EC1-447D-8731-48A88CCD3BB9}" srcOrd="2"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E3E212-8626-4D31-B205-38AC43606B9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ES_tradnl"/>
        </a:p>
      </dgm:t>
    </dgm:pt>
    <dgm:pt modelId="{83FBFD8B-9DD8-4DF6-A81E-B2C9541B639E}">
      <dgm:prSet custT="1"/>
      <dgm:spPr/>
      <dgm:t>
        <a:bodyPr/>
        <a:lstStyle/>
        <a:p>
          <a:pPr rtl="0"/>
          <a:endParaRPr lang="es-DO" sz="1600" b="1" dirty="0">
            <a:solidFill>
              <a:srgbClr val="680A13"/>
            </a:solidFill>
          </a:endParaRPr>
        </a:p>
        <a:p>
          <a:pPr rtl="0"/>
          <a:r>
            <a:rPr lang="es-DO" sz="1600" b="1" dirty="0">
              <a:solidFill>
                <a:srgbClr val="680A13"/>
              </a:solidFill>
            </a:rPr>
            <a:t>RECTORIA</a:t>
          </a:r>
        </a:p>
        <a:p>
          <a:pPr rtl="0"/>
          <a:r>
            <a:rPr lang="es-DO" sz="1600" b="1" dirty="0">
              <a:solidFill>
                <a:srgbClr val="680A13"/>
              </a:solidFill>
            </a:rPr>
            <a:t>MEM</a:t>
          </a:r>
        </a:p>
        <a:p>
          <a:pPr rtl="0"/>
          <a:endParaRPr lang="es-DO" sz="1600" b="1" dirty="0">
            <a:solidFill>
              <a:srgbClr val="680A13"/>
            </a:solidFill>
          </a:endParaRPr>
        </a:p>
      </dgm:t>
    </dgm:pt>
    <dgm:pt modelId="{1BF32135-89B0-417D-BBAC-A11726E153C3}" type="parTrans" cxnId="{835378D2-1B32-4287-8E8C-B01BB6293902}">
      <dgm:prSet/>
      <dgm:spPr/>
      <dgm:t>
        <a:bodyPr/>
        <a:lstStyle/>
        <a:p>
          <a:endParaRPr lang="es-ES_tradnl">
            <a:solidFill>
              <a:schemeClr val="accent5">
                <a:lumMod val="10000"/>
              </a:schemeClr>
            </a:solidFill>
          </a:endParaRPr>
        </a:p>
      </dgm:t>
    </dgm:pt>
    <dgm:pt modelId="{27F86E6F-FDF9-4354-A174-E6A08CE4F2C2}" type="sibTrans" cxnId="{835378D2-1B32-4287-8E8C-B01BB6293902}">
      <dgm:prSet/>
      <dgm:spPr/>
      <dgm:t>
        <a:bodyPr/>
        <a:lstStyle/>
        <a:p>
          <a:endParaRPr lang="es-ES_tradnl">
            <a:solidFill>
              <a:schemeClr val="accent5">
                <a:lumMod val="10000"/>
              </a:schemeClr>
            </a:solidFill>
          </a:endParaRPr>
        </a:p>
      </dgm:t>
    </dgm:pt>
    <dgm:pt modelId="{2A8C95A0-5780-45DF-839F-04DDB8E74CE6}">
      <dgm:prSet custT="1"/>
      <dgm:spPr/>
      <dgm:t>
        <a:bodyPr/>
        <a:lstStyle/>
        <a:p>
          <a:pPr rtl="0"/>
          <a:r>
            <a:rPr lang="es-DO" sz="1600" b="1" dirty="0">
              <a:solidFill>
                <a:srgbClr val="680A13"/>
              </a:solidFill>
            </a:rPr>
            <a:t>RECTORIA DEL MEM</a:t>
          </a:r>
        </a:p>
      </dgm:t>
    </dgm:pt>
    <dgm:pt modelId="{1EDAB0B3-59C8-4797-812A-D35A6CC4038B}" type="parTrans" cxnId="{316CDE61-AED7-422E-B4A3-C55450941D7E}">
      <dgm:prSet/>
      <dgm:spPr/>
      <dgm:t>
        <a:bodyPr/>
        <a:lstStyle/>
        <a:p>
          <a:endParaRPr lang="es-ES_tradnl">
            <a:solidFill>
              <a:schemeClr val="accent5">
                <a:lumMod val="10000"/>
              </a:schemeClr>
            </a:solidFill>
          </a:endParaRPr>
        </a:p>
      </dgm:t>
    </dgm:pt>
    <dgm:pt modelId="{78258647-FCBE-4203-991C-99505EA3146C}" type="sibTrans" cxnId="{316CDE61-AED7-422E-B4A3-C55450941D7E}">
      <dgm:prSet/>
      <dgm:spPr/>
      <dgm:t>
        <a:bodyPr/>
        <a:lstStyle/>
        <a:p>
          <a:endParaRPr lang="es-ES_tradnl">
            <a:solidFill>
              <a:schemeClr val="accent5">
                <a:lumMod val="10000"/>
              </a:schemeClr>
            </a:solidFill>
          </a:endParaRPr>
        </a:p>
      </dgm:t>
    </dgm:pt>
    <dgm:pt modelId="{F8EF23EF-D873-4361-A26C-5AF0DC7DA579}">
      <dgm:prSet custT="1"/>
      <dgm:spPr/>
      <dgm:t>
        <a:bodyPr/>
        <a:lstStyle/>
        <a:p>
          <a:pPr rtl="0"/>
          <a:r>
            <a:rPr lang="es-DO" sz="1600" b="1" dirty="0">
              <a:solidFill>
                <a:srgbClr val="680A13"/>
              </a:solidFill>
            </a:rPr>
            <a:t>RECTORIA DEL MEM</a:t>
          </a:r>
        </a:p>
      </dgm:t>
    </dgm:pt>
    <dgm:pt modelId="{EF6DC5E6-7C17-4B8D-B6D2-40ED60DFFBD3}" type="parTrans" cxnId="{FFBF68B0-1BC0-4869-B12C-EA5AEA0F9FD9}">
      <dgm:prSet/>
      <dgm:spPr/>
      <dgm:t>
        <a:bodyPr/>
        <a:lstStyle/>
        <a:p>
          <a:endParaRPr lang="es-ES_tradnl">
            <a:solidFill>
              <a:schemeClr val="accent5">
                <a:lumMod val="10000"/>
              </a:schemeClr>
            </a:solidFill>
          </a:endParaRPr>
        </a:p>
      </dgm:t>
    </dgm:pt>
    <dgm:pt modelId="{3F33353E-7DB0-42FB-97BA-CBBD8BBBF21A}" type="sibTrans" cxnId="{FFBF68B0-1BC0-4869-B12C-EA5AEA0F9FD9}">
      <dgm:prSet/>
      <dgm:spPr/>
      <dgm:t>
        <a:bodyPr/>
        <a:lstStyle/>
        <a:p>
          <a:endParaRPr lang="es-ES_tradnl">
            <a:solidFill>
              <a:schemeClr val="accent5">
                <a:lumMod val="10000"/>
              </a:schemeClr>
            </a:solidFill>
          </a:endParaRPr>
        </a:p>
      </dgm:t>
    </dgm:pt>
    <dgm:pt modelId="{4AD5430C-82DA-4CE8-903B-DD925BB9B792}">
      <dgm:prSet custT="1"/>
      <dgm:spPr/>
      <dgm:t>
        <a:bodyPr/>
        <a:lstStyle/>
        <a:p>
          <a:r>
            <a:rPr lang="es-DO" sz="2000" b="1" i="1" dirty="0">
              <a:solidFill>
                <a:srgbClr val="0070C0"/>
              </a:solidFill>
            </a:rPr>
            <a:t>Formulación y administración de políticas y estrategias para el desarrollo sostenible del subsector eléctrico, supervisando su cumplimiento.</a:t>
          </a:r>
          <a:endParaRPr lang="es-ES_tradnl" sz="2000" b="1" i="1" dirty="0">
            <a:solidFill>
              <a:srgbClr val="0070C0"/>
            </a:solidFill>
          </a:endParaRPr>
        </a:p>
      </dgm:t>
    </dgm:pt>
    <dgm:pt modelId="{823E5E0A-8CB4-48D7-B615-E9005CA41523}" type="parTrans" cxnId="{F2CE02FF-8980-430E-8678-0994D3C8D60C}">
      <dgm:prSet/>
      <dgm:spPr/>
      <dgm:t>
        <a:bodyPr/>
        <a:lstStyle/>
        <a:p>
          <a:endParaRPr lang="es-ES_tradnl">
            <a:solidFill>
              <a:schemeClr val="accent5">
                <a:lumMod val="10000"/>
              </a:schemeClr>
            </a:solidFill>
          </a:endParaRPr>
        </a:p>
      </dgm:t>
    </dgm:pt>
    <dgm:pt modelId="{C9B073BB-A2F4-4A88-AC85-84C87849B3AC}" type="sibTrans" cxnId="{F2CE02FF-8980-430E-8678-0994D3C8D60C}">
      <dgm:prSet/>
      <dgm:spPr/>
      <dgm:t>
        <a:bodyPr/>
        <a:lstStyle/>
        <a:p>
          <a:endParaRPr lang="es-ES_tradnl">
            <a:solidFill>
              <a:schemeClr val="accent5">
                <a:lumMod val="10000"/>
              </a:schemeClr>
            </a:solidFill>
          </a:endParaRPr>
        </a:p>
      </dgm:t>
    </dgm:pt>
    <dgm:pt modelId="{66225388-4B64-4C0D-A9DD-F2FF9DFCE1C5}">
      <dgm:prSet custT="1"/>
      <dgm:spPr/>
      <dgm:t>
        <a:bodyPr/>
        <a:lstStyle/>
        <a:p>
          <a:endParaRPr lang="es-ES_tradnl" sz="2000" b="1" i="1" dirty="0">
            <a:solidFill>
              <a:srgbClr val="0070C0"/>
            </a:solidFill>
          </a:endParaRPr>
        </a:p>
      </dgm:t>
    </dgm:pt>
    <dgm:pt modelId="{6EBFAFA4-747E-422B-9126-D46128D2F4D4}" type="parTrans" cxnId="{A3AC0004-3194-4F84-AAD3-206F783A1099}">
      <dgm:prSet/>
      <dgm:spPr/>
      <dgm:t>
        <a:bodyPr/>
        <a:lstStyle/>
        <a:p>
          <a:endParaRPr lang="es-ES_tradnl"/>
        </a:p>
      </dgm:t>
    </dgm:pt>
    <dgm:pt modelId="{77B3F5B7-15C3-44EC-89C0-0151F13AB651}" type="sibTrans" cxnId="{A3AC0004-3194-4F84-AAD3-206F783A1099}">
      <dgm:prSet/>
      <dgm:spPr/>
      <dgm:t>
        <a:bodyPr/>
        <a:lstStyle/>
        <a:p>
          <a:endParaRPr lang="es-ES_tradnl"/>
        </a:p>
      </dgm:t>
    </dgm:pt>
    <dgm:pt modelId="{592A8B6A-EAA2-457A-924C-89DB6365A599}">
      <dgm:prSet custT="1"/>
      <dgm:spPr/>
      <dgm:t>
        <a:bodyPr/>
        <a:lstStyle/>
        <a:p>
          <a:r>
            <a:rPr lang="es-DO" sz="2000" b="1" i="1" dirty="0">
              <a:solidFill>
                <a:srgbClr val="0070C0"/>
              </a:solidFill>
            </a:rPr>
            <a:t>Elaboración, supervisión y evaluación de los Planes Referenciales y de Desarrollo Sostenible del Subsector Eléctrico Nacional, así como de los planes de expansión para toda la cadena de valor.</a:t>
          </a:r>
          <a:endParaRPr lang="es-ES_tradnl" sz="2000" b="1" i="1" dirty="0">
            <a:solidFill>
              <a:srgbClr val="0070C0"/>
            </a:solidFill>
          </a:endParaRPr>
        </a:p>
      </dgm:t>
    </dgm:pt>
    <dgm:pt modelId="{B0DDED7B-5710-48A7-ADD8-C81C1B699C45}" type="parTrans" cxnId="{8CCA89FC-9BC0-4008-8D54-C6B88A626E88}">
      <dgm:prSet/>
      <dgm:spPr/>
      <dgm:t>
        <a:bodyPr/>
        <a:lstStyle/>
        <a:p>
          <a:endParaRPr lang="es-ES_tradnl"/>
        </a:p>
      </dgm:t>
    </dgm:pt>
    <dgm:pt modelId="{D2696DBD-AC59-49AF-96DC-23715703C740}" type="sibTrans" cxnId="{8CCA89FC-9BC0-4008-8D54-C6B88A626E88}">
      <dgm:prSet/>
      <dgm:spPr/>
      <dgm:t>
        <a:bodyPr/>
        <a:lstStyle/>
        <a:p>
          <a:endParaRPr lang="es-ES_tradnl"/>
        </a:p>
      </dgm:t>
    </dgm:pt>
    <dgm:pt modelId="{A7DA3644-225C-4557-9171-F31D98A044C1}">
      <dgm:prSet custT="1"/>
      <dgm:spPr/>
      <dgm:t>
        <a:bodyPr/>
        <a:lstStyle/>
        <a:p>
          <a:r>
            <a:rPr lang="es-DO" sz="2000" b="1" i="1" dirty="0">
              <a:solidFill>
                <a:srgbClr val="0070C0"/>
              </a:solidFill>
            </a:rPr>
            <a:t>Planificación del desarrollo </a:t>
          </a:r>
          <a:r>
            <a:rPr lang="es-DO" sz="2000" b="1" i="1">
              <a:solidFill>
                <a:srgbClr val="0070C0"/>
              </a:solidFill>
            </a:rPr>
            <a:t>de largo plazo y de la normativa necesaria, asegurando el suministro eléctrico.  </a:t>
          </a:r>
          <a:endParaRPr lang="es-ES_tradnl" sz="2000" b="1" i="1" dirty="0">
            <a:solidFill>
              <a:srgbClr val="0070C0"/>
            </a:solidFill>
          </a:endParaRPr>
        </a:p>
      </dgm:t>
    </dgm:pt>
    <dgm:pt modelId="{00476449-24DB-48A0-B6F7-A0035D2F8368}" type="parTrans" cxnId="{DBF49BBC-1E7E-4DC2-B124-AECC7CE7164B}">
      <dgm:prSet/>
      <dgm:spPr/>
      <dgm:t>
        <a:bodyPr/>
        <a:lstStyle/>
        <a:p>
          <a:endParaRPr lang="es-ES_tradnl"/>
        </a:p>
      </dgm:t>
    </dgm:pt>
    <dgm:pt modelId="{357B9DE4-1761-46E1-A57D-1203F4F8F02F}" type="sibTrans" cxnId="{DBF49BBC-1E7E-4DC2-B124-AECC7CE7164B}">
      <dgm:prSet/>
      <dgm:spPr/>
      <dgm:t>
        <a:bodyPr/>
        <a:lstStyle/>
        <a:p>
          <a:endParaRPr lang="es-ES_tradnl"/>
        </a:p>
      </dgm:t>
    </dgm:pt>
    <dgm:pt modelId="{97116628-0E09-41D4-9FDD-4899180690E3}" type="pres">
      <dgm:prSet presAssocID="{C0E3E212-8626-4D31-B205-38AC43606B9F}" presName="linearFlow" presStyleCnt="0">
        <dgm:presLayoutVars>
          <dgm:dir/>
          <dgm:animLvl val="lvl"/>
          <dgm:resizeHandles val="exact"/>
        </dgm:presLayoutVars>
      </dgm:prSet>
      <dgm:spPr/>
    </dgm:pt>
    <dgm:pt modelId="{95761190-8355-48E0-B7CF-BC7E7C6E03C0}" type="pres">
      <dgm:prSet presAssocID="{83FBFD8B-9DD8-4DF6-A81E-B2C9541B639E}" presName="composite" presStyleCnt="0"/>
      <dgm:spPr/>
    </dgm:pt>
    <dgm:pt modelId="{3741D551-BB28-48BA-A583-6B9D0D824C1B}" type="pres">
      <dgm:prSet presAssocID="{83FBFD8B-9DD8-4DF6-A81E-B2C9541B639E}" presName="parentText" presStyleLbl="alignNode1" presStyleIdx="0" presStyleCnt="3" custLinFactNeighborY="-1970">
        <dgm:presLayoutVars>
          <dgm:chMax val="1"/>
          <dgm:bulletEnabled val="1"/>
        </dgm:presLayoutVars>
      </dgm:prSet>
      <dgm:spPr/>
    </dgm:pt>
    <dgm:pt modelId="{D79FDD07-78BA-4C55-A727-0AB9755153EE}" type="pres">
      <dgm:prSet presAssocID="{83FBFD8B-9DD8-4DF6-A81E-B2C9541B639E}" presName="descendantText" presStyleLbl="alignAcc1" presStyleIdx="0" presStyleCnt="3">
        <dgm:presLayoutVars>
          <dgm:bulletEnabled val="1"/>
        </dgm:presLayoutVars>
      </dgm:prSet>
      <dgm:spPr/>
    </dgm:pt>
    <dgm:pt modelId="{0948462E-5AC3-46CC-BA3E-112FE0470618}" type="pres">
      <dgm:prSet presAssocID="{27F86E6F-FDF9-4354-A174-E6A08CE4F2C2}" presName="sp" presStyleCnt="0"/>
      <dgm:spPr/>
    </dgm:pt>
    <dgm:pt modelId="{CD8580A8-674D-4322-9ACA-DCD0BA98208C}" type="pres">
      <dgm:prSet presAssocID="{2A8C95A0-5780-45DF-839F-04DDB8E74CE6}" presName="composite" presStyleCnt="0"/>
      <dgm:spPr/>
    </dgm:pt>
    <dgm:pt modelId="{27201797-1C94-4A8B-9DF2-2E0C749E102C}" type="pres">
      <dgm:prSet presAssocID="{2A8C95A0-5780-45DF-839F-04DDB8E74CE6}" presName="parentText" presStyleLbl="alignNode1" presStyleIdx="1" presStyleCnt="3" custLinFactNeighborY="-3412">
        <dgm:presLayoutVars>
          <dgm:chMax val="1"/>
          <dgm:bulletEnabled val="1"/>
        </dgm:presLayoutVars>
      </dgm:prSet>
      <dgm:spPr/>
    </dgm:pt>
    <dgm:pt modelId="{FEAD9327-6248-4363-9CCC-1FF6A839EADD}" type="pres">
      <dgm:prSet presAssocID="{2A8C95A0-5780-45DF-839F-04DDB8E74CE6}" presName="descendantText" presStyleLbl="alignAcc1" presStyleIdx="1" presStyleCnt="3">
        <dgm:presLayoutVars>
          <dgm:bulletEnabled val="1"/>
        </dgm:presLayoutVars>
      </dgm:prSet>
      <dgm:spPr/>
    </dgm:pt>
    <dgm:pt modelId="{63AF84D3-0213-41D2-9643-E0BDEA284625}" type="pres">
      <dgm:prSet presAssocID="{78258647-FCBE-4203-991C-99505EA3146C}" presName="sp" presStyleCnt="0"/>
      <dgm:spPr/>
    </dgm:pt>
    <dgm:pt modelId="{A77EB93A-0290-4539-BCAF-F36254BC8FFE}" type="pres">
      <dgm:prSet presAssocID="{F8EF23EF-D873-4361-A26C-5AF0DC7DA579}" presName="composite" presStyleCnt="0"/>
      <dgm:spPr/>
    </dgm:pt>
    <dgm:pt modelId="{588C3EEE-0AE7-4277-8E75-D67021934AFC}" type="pres">
      <dgm:prSet presAssocID="{F8EF23EF-D873-4361-A26C-5AF0DC7DA579}" presName="parentText" presStyleLbl="alignNode1" presStyleIdx="2" presStyleCnt="3" custLinFactNeighborY="-3364">
        <dgm:presLayoutVars>
          <dgm:chMax val="1"/>
          <dgm:bulletEnabled val="1"/>
        </dgm:presLayoutVars>
      </dgm:prSet>
      <dgm:spPr/>
    </dgm:pt>
    <dgm:pt modelId="{A70309E6-84A1-4397-B2EE-1E2F0A6129C9}" type="pres">
      <dgm:prSet presAssocID="{F8EF23EF-D873-4361-A26C-5AF0DC7DA579}" presName="descendantText" presStyleLbl="alignAcc1" presStyleIdx="2" presStyleCnt="3">
        <dgm:presLayoutVars>
          <dgm:bulletEnabled val="1"/>
        </dgm:presLayoutVars>
      </dgm:prSet>
      <dgm:spPr/>
    </dgm:pt>
  </dgm:ptLst>
  <dgm:cxnLst>
    <dgm:cxn modelId="{A3AC0004-3194-4F84-AAD3-206F783A1099}" srcId="{2A8C95A0-5780-45DF-839F-04DDB8E74CE6}" destId="{66225388-4B64-4C0D-A9DD-F2FF9DFCE1C5}" srcOrd="0" destOrd="0" parTransId="{6EBFAFA4-747E-422B-9126-D46128D2F4D4}" sibTransId="{77B3F5B7-15C3-44EC-89C0-0151F13AB651}"/>
    <dgm:cxn modelId="{A656483D-0098-4352-859C-E772BBE6F9D4}" type="presOf" srcId="{C0E3E212-8626-4D31-B205-38AC43606B9F}" destId="{97116628-0E09-41D4-9FDD-4899180690E3}" srcOrd="0" destOrd="0" presId="urn:microsoft.com/office/officeart/2005/8/layout/chevron2"/>
    <dgm:cxn modelId="{316CDE61-AED7-422E-B4A3-C55450941D7E}" srcId="{C0E3E212-8626-4D31-B205-38AC43606B9F}" destId="{2A8C95A0-5780-45DF-839F-04DDB8E74CE6}" srcOrd="1" destOrd="0" parTransId="{1EDAB0B3-59C8-4797-812A-D35A6CC4038B}" sibTransId="{78258647-FCBE-4203-991C-99505EA3146C}"/>
    <dgm:cxn modelId="{301A486B-3A74-45FE-9F64-D4119333BE8A}" type="presOf" srcId="{F8EF23EF-D873-4361-A26C-5AF0DC7DA579}" destId="{588C3EEE-0AE7-4277-8E75-D67021934AFC}" srcOrd="0" destOrd="0" presId="urn:microsoft.com/office/officeart/2005/8/layout/chevron2"/>
    <dgm:cxn modelId="{09449678-A044-4A8B-8F3F-2001242DF608}" type="presOf" srcId="{83FBFD8B-9DD8-4DF6-A81E-B2C9541B639E}" destId="{3741D551-BB28-48BA-A583-6B9D0D824C1B}" srcOrd="0" destOrd="0" presId="urn:microsoft.com/office/officeart/2005/8/layout/chevron2"/>
    <dgm:cxn modelId="{F674BF9B-2193-4F1B-9EB7-73D64670919D}" type="presOf" srcId="{66225388-4B64-4C0D-A9DD-F2FF9DFCE1C5}" destId="{FEAD9327-6248-4363-9CCC-1FF6A839EADD}" srcOrd="0" destOrd="0" presId="urn:microsoft.com/office/officeart/2005/8/layout/chevron2"/>
    <dgm:cxn modelId="{430BF7A0-6A76-487B-AA16-6A70E8B6F2BE}" type="presOf" srcId="{2A8C95A0-5780-45DF-839F-04DDB8E74CE6}" destId="{27201797-1C94-4A8B-9DF2-2E0C749E102C}" srcOrd="0" destOrd="0" presId="urn:microsoft.com/office/officeart/2005/8/layout/chevron2"/>
    <dgm:cxn modelId="{FFBF68B0-1BC0-4869-B12C-EA5AEA0F9FD9}" srcId="{C0E3E212-8626-4D31-B205-38AC43606B9F}" destId="{F8EF23EF-D873-4361-A26C-5AF0DC7DA579}" srcOrd="2" destOrd="0" parTransId="{EF6DC5E6-7C17-4B8D-B6D2-40ED60DFFBD3}" sibTransId="{3F33353E-7DB0-42FB-97BA-CBBD8BBBF21A}"/>
    <dgm:cxn modelId="{6BA215B3-83C9-45D4-9365-B33ED8AD48E1}" type="presOf" srcId="{592A8B6A-EAA2-457A-924C-89DB6365A599}" destId="{A70309E6-84A1-4397-B2EE-1E2F0A6129C9}" srcOrd="0" destOrd="0" presId="urn:microsoft.com/office/officeart/2005/8/layout/chevron2"/>
    <dgm:cxn modelId="{DBF49BBC-1E7E-4DC2-B124-AECC7CE7164B}" srcId="{2A8C95A0-5780-45DF-839F-04DDB8E74CE6}" destId="{A7DA3644-225C-4557-9171-F31D98A044C1}" srcOrd="1" destOrd="0" parTransId="{00476449-24DB-48A0-B6F7-A0035D2F8368}" sibTransId="{357B9DE4-1761-46E1-A57D-1203F4F8F02F}"/>
    <dgm:cxn modelId="{2B47DED0-187D-435D-956C-8974C09F58A1}" type="presOf" srcId="{4AD5430C-82DA-4CE8-903B-DD925BB9B792}" destId="{D79FDD07-78BA-4C55-A727-0AB9755153EE}" srcOrd="0" destOrd="0" presId="urn:microsoft.com/office/officeart/2005/8/layout/chevron2"/>
    <dgm:cxn modelId="{835378D2-1B32-4287-8E8C-B01BB6293902}" srcId="{C0E3E212-8626-4D31-B205-38AC43606B9F}" destId="{83FBFD8B-9DD8-4DF6-A81E-B2C9541B639E}" srcOrd="0" destOrd="0" parTransId="{1BF32135-89B0-417D-BBAC-A11726E153C3}" sibTransId="{27F86E6F-FDF9-4354-A174-E6A08CE4F2C2}"/>
    <dgm:cxn modelId="{2E7A68DB-1907-45FD-B929-11E1E0AFAEB2}" type="presOf" srcId="{A7DA3644-225C-4557-9171-F31D98A044C1}" destId="{FEAD9327-6248-4363-9CCC-1FF6A839EADD}" srcOrd="0" destOrd="1" presId="urn:microsoft.com/office/officeart/2005/8/layout/chevron2"/>
    <dgm:cxn modelId="{8CCA89FC-9BC0-4008-8D54-C6B88A626E88}" srcId="{F8EF23EF-D873-4361-A26C-5AF0DC7DA579}" destId="{592A8B6A-EAA2-457A-924C-89DB6365A599}" srcOrd="0" destOrd="0" parTransId="{B0DDED7B-5710-48A7-ADD8-C81C1B699C45}" sibTransId="{D2696DBD-AC59-49AF-96DC-23715703C740}"/>
    <dgm:cxn modelId="{F2CE02FF-8980-430E-8678-0994D3C8D60C}" srcId="{83FBFD8B-9DD8-4DF6-A81E-B2C9541B639E}" destId="{4AD5430C-82DA-4CE8-903B-DD925BB9B792}" srcOrd="0" destOrd="0" parTransId="{823E5E0A-8CB4-48D7-B615-E9005CA41523}" sibTransId="{C9B073BB-A2F4-4A88-AC85-84C87849B3AC}"/>
    <dgm:cxn modelId="{EC614C51-AFD2-45EC-B931-F6FE5A7CBBA2}" type="presParOf" srcId="{97116628-0E09-41D4-9FDD-4899180690E3}" destId="{95761190-8355-48E0-B7CF-BC7E7C6E03C0}" srcOrd="0" destOrd="0" presId="urn:microsoft.com/office/officeart/2005/8/layout/chevron2"/>
    <dgm:cxn modelId="{DD39DBC3-0DE9-46F3-B9E4-4D3A730011A6}" type="presParOf" srcId="{95761190-8355-48E0-B7CF-BC7E7C6E03C0}" destId="{3741D551-BB28-48BA-A583-6B9D0D824C1B}" srcOrd="0" destOrd="0" presId="urn:microsoft.com/office/officeart/2005/8/layout/chevron2"/>
    <dgm:cxn modelId="{D82CC0D6-28F5-4075-8B32-7D9FCC4EA94D}" type="presParOf" srcId="{95761190-8355-48E0-B7CF-BC7E7C6E03C0}" destId="{D79FDD07-78BA-4C55-A727-0AB9755153EE}" srcOrd="1" destOrd="0" presId="urn:microsoft.com/office/officeart/2005/8/layout/chevron2"/>
    <dgm:cxn modelId="{A08040B3-F1D0-41EB-A046-71921CB71E3F}" type="presParOf" srcId="{97116628-0E09-41D4-9FDD-4899180690E3}" destId="{0948462E-5AC3-46CC-BA3E-112FE0470618}" srcOrd="1" destOrd="0" presId="urn:microsoft.com/office/officeart/2005/8/layout/chevron2"/>
    <dgm:cxn modelId="{0161D681-864C-482C-867C-D771E8CBAE11}" type="presParOf" srcId="{97116628-0E09-41D4-9FDD-4899180690E3}" destId="{CD8580A8-674D-4322-9ACA-DCD0BA98208C}" srcOrd="2" destOrd="0" presId="urn:microsoft.com/office/officeart/2005/8/layout/chevron2"/>
    <dgm:cxn modelId="{9134C316-2BD6-4D98-8917-61F4DF6BCE7E}" type="presParOf" srcId="{CD8580A8-674D-4322-9ACA-DCD0BA98208C}" destId="{27201797-1C94-4A8B-9DF2-2E0C749E102C}" srcOrd="0" destOrd="0" presId="urn:microsoft.com/office/officeart/2005/8/layout/chevron2"/>
    <dgm:cxn modelId="{D3471897-7AB1-4660-9362-3CBE01D96D3D}" type="presParOf" srcId="{CD8580A8-674D-4322-9ACA-DCD0BA98208C}" destId="{FEAD9327-6248-4363-9CCC-1FF6A839EADD}" srcOrd="1" destOrd="0" presId="urn:microsoft.com/office/officeart/2005/8/layout/chevron2"/>
    <dgm:cxn modelId="{4AC162F4-7752-4509-9EBD-97FD9F2E7F0A}" type="presParOf" srcId="{97116628-0E09-41D4-9FDD-4899180690E3}" destId="{63AF84D3-0213-41D2-9643-E0BDEA284625}" srcOrd="3" destOrd="0" presId="urn:microsoft.com/office/officeart/2005/8/layout/chevron2"/>
    <dgm:cxn modelId="{706A63A7-0251-43CB-BEDA-A7F33760C952}" type="presParOf" srcId="{97116628-0E09-41D4-9FDD-4899180690E3}" destId="{A77EB93A-0290-4539-BCAF-F36254BC8FFE}" srcOrd="4" destOrd="0" presId="urn:microsoft.com/office/officeart/2005/8/layout/chevron2"/>
    <dgm:cxn modelId="{FEB06E9C-F3F7-45D7-ADD3-2B196E869D70}" type="presParOf" srcId="{A77EB93A-0290-4539-BCAF-F36254BC8FFE}" destId="{588C3EEE-0AE7-4277-8E75-D67021934AFC}" srcOrd="0" destOrd="0" presId="urn:microsoft.com/office/officeart/2005/8/layout/chevron2"/>
    <dgm:cxn modelId="{AD1D1773-5A4D-4F57-BDEE-3F550617E2E5}" type="presParOf" srcId="{A77EB93A-0290-4539-BCAF-F36254BC8FFE}" destId="{A70309E6-84A1-4397-B2EE-1E2F0A6129C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E4330D-A9E6-4DD2-9FE0-7D6571EFBB86}"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s-ES_tradnl"/>
        </a:p>
      </dgm:t>
    </dgm:pt>
    <dgm:pt modelId="{01AC22FF-4309-4A83-B47D-28BB5BA8B2A7}">
      <dgm:prSet custT="1"/>
      <dgm:spPr/>
      <dgm:t>
        <a:bodyPr/>
        <a:lstStyle/>
        <a:p>
          <a:pPr rtl="0"/>
          <a:r>
            <a:rPr lang="es-DO" sz="1400" b="1" dirty="0">
              <a:solidFill>
                <a:srgbClr val="0070C0"/>
              </a:solidFill>
            </a:rPr>
            <a:t>3.2. COMISIÓN NACIONAL DE ENERGÍA</a:t>
          </a:r>
          <a:r>
            <a:rPr lang="es-DO" sz="1400" b="1" dirty="0">
              <a:solidFill>
                <a:srgbClr val="002060"/>
              </a:solidFill>
            </a:rPr>
            <a:t>. Sus direcciones eléctrica, de fuentes alternas y uso racional de la energía, nuclear e hidrocarburos se integran a las unidades sustantivas del MEM que correspondan, de acuerdo con el siguiente esquema:</a:t>
          </a:r>
        </a:p>
      </dgm:t>
    </dgm:pt>
    <dgm:pt modelId="{36507EE2-FAA0-41EA-AEDA-E1BD23562CCD}" type="parTrans" cxnId="{439F12FF-EB85-415A-B426-E963FD12AEF0}">
      <dgm:prSet/>
      <dgm:spPr/>
      <dgm:t>
        <a:bodyPr/>
        <a:lstStyle/>
        <a:p>
          <a:endParaRPr lang="es-ES_tradnl"/>
        </a:p>
      </dgm:t>
    </dgm:pt>
    <dgm:pt modelId="{12FC1BCA-0E0E-44E0-99EC-55D44B77D2F8}" type="sibTrans" cxnId="{439F12FF-EB85-415A-B426-E963FD12AEF0}">
      <dgm:prSet/>
      <dgm:spPr/>
      <dgm:t>
        <a:bodyPr/>
        <a:lstStyle/>
        <a:p>
          <a:endParaRPr lang="es-ES_tradnl"/>
        </a:p>
      </dgm:t>
    </dgm:pt>
    <dgm:pt modelId="{C1C7775F-B71F-446A-9D83-1244BAEBCCA8}" type="pres">
      <dgm:prSet presAssocID="{FBE4330D-A9E6-4DD2-9FE0-7D6571EFBB86}" presName="compositeShape" presStyleCnt="0">
        <dgm:presLayoutVars>
          <dgm:dir/>
          <dgm:resizeHandles/>
        </dgm:presLayoutVars>
      </dgm:prSet>
      <dgm:spPr/>
    </dgm:pt>
    <dgm:pt modelId="{E375D79D-D8BA-4DD2-8F6F-4D1F1A507BAC}" type="pres">
      <dgm:prSet presAssocID="{FBE4330D-A9E6-4DD2-9FE0-7D6571EFBB86}" presName="pyramid" presStyleLbl="node1" presStyleIdx="0" presStyleCnt="1"/>
      <dgm:spPr>
        <a:solidFill>
          <a:srgbClr val="FFC000"/>
        </a:solidFill>
      </dgm:spPr>
    </dgm:pt>
    <dgm:pt modelId="{940BB62D-FE26-40B5-A7B6-5B2414461E4D}" type="pres">
      <dgm:prSet presAssocID="{FBE4330D-A9E6-4DD2-9FE0-7D6571EFBB86}" presName="theList" presStyleCnt="0"/>
      <dgm:spPr/>
    </dgm:pt>
    <dgm:pt modelId="{C9F8F740-006C-4256-A091-4ABD1068547C}" type="pres">
      <dgm:prSet presAssocID="{01AC22FF-4309-4A83-B47D-28BB5BA8B2A7}" presName="aNode" presStyleLbl="fgAcc1" presStyleIdx="0" presStyleCnt="1" custScaleX="114757" custScaleY="23462" custLinFactY="-119028" custLinFactNeighborX="-45567" custLinFactNeighborY="-200000">
        <dgm:presLayoutVars>
          <dgm:bulletEnabled val="1"/>
        </dgm:presLayoutVars>
      </dgm:prSet>
      <dgm:spPr/>
    </dgm:pt>
    <dgm:pt modelId="{830B1D24-B4F8-4EFF-A3CA-FCDDB3184DAC}" type="pres">
      <dgm:prSet presAssocID="{01AC22FF-4309-4A83-B47D-28BB5BA8B2A7}" presName="aSpace" presStyleCnt="0"/>
      <dgm:spPr/>
    </dgm:pt>
  </dgm:ptLst>
  <dgm:cxnLst>
    <dgm:cxn modelId="{2AF87BC9-4E6D-4FB5-8464-1C02002C7E8A}" type="presOf" srcId="{FBE4330D-A9E6-4DD2-9FE0-7D6571EFBB86}" destId="{C1C7775F-B71F-446A-9D83-1244BAEBCCA8}" srcOrd="0" destOrd="0" presId="urn:microsoft.com/office/officeart/2005/8/layout/pyramid2"/>
    <dgm:cxn modelId="{50BEC6D3-3F66-43DC-8389-A191F971BF1C}" type="presOf" srcId="{01AC22FF-4309-4A83-B47D-28BB5BA8B2A7}" destId="{C9F8F740-006C-4256-A091-4ABD1068547C}" srcOrd="0" destOrd="0" presId="urn:microsoft.com/office/officeart/2005/8/layout/pyramid2"/>
    <dgm:cxn modelId="{439F12FF-EB85-415A-B426-E963FD12AEF0}" srcId="{FBE4330D-A9E6-4DD2-9FE0-7D6571EFBB86}" destId="{01AC22FF-4309-4A83-B47D-28BB5BA8B2A7}" srcOrd="0" destOrd="0" parTransId="{36507EE2-FAA0-41EA-AEDA-E1BD23562CCD}" sibTransId="{12FC1BCA-0E0E-44E0-99EC-55D44B77D2F8}"/>
    <dgm:cxn modelId="{50564D7D-5908-4466-B16B-0739E9B42215}" type="presParOf" srcId="{C1C7775F-B71F-446A-9D83-1244BAEBCCA8}" destId="{E375D79D-D8BA-4DD2-8F6F-4D1F1A507BAC}" srcOrd="0" destOrd="0" presId="urn:microsoft.com/office/officeart/2005/8/layout/pyramid2"/>
    <dgm:cxn modelId="{778BE338-38F5-46EC-A754-3F9362F0F1AA}" type="presParOf" srcId="{C1C7775F-B71F-446A-9D83-1244BAEBCCA8}" destId="{940BB62D-FE26-40B5-A7B6-5B2414461E4D}" srcOrd="1" destOrd="0" presId="urn:microsoft.com/office/officeart/2005/8/layout/pyramid2"/>
    <dgm:cxn modelId="{31B3BC75-71D2-4050-95ED-00DDCBF9999B}" type="presParOf" srcId="{940BB62D-FE26-40B5-A7B6-5B2414461E4D}" destId="{C9F8F740-006C-4256-A091-4ABD1068547C}" srcOrd="0" destOrd="0" presId="urn:microsoft.com/office/officeart/2005/8/layout/pyramid2"/>
    <dgm:cxn modelId="{56101BD0-A554-474E-BEB5-867BD9AD008D}" type="presParOf" srcId="{940BB62D-FE26-40B5-A7B6-5B2414461E4D}" destId="{830B1D24-B4F8-4EFF-A3CA-FCDDB3184DAC}" srcOrd="1"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9DE86B-4E99-4A57-852E-EC55F01719D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_tradnl"/>
        </a:p>
      </dgm:t>
    </dgm:pt>
    <dgm:pt modelId="{68A183D3-9353-4373-ACD5-68C3ECBD8EF4}">
      <dgm:prSet custT="1"/>
      <dgm:spPr/>
      <dgm:t>
        <a:bodyPr/>
        <a:lstStyle/>
        <a:p>
          <a:pPr algn="ctr" rtl="0"/>
          <a:r>
            <a:rPr lang="es-ES_tradnl" sz="2000" b="0" dirty="0">
              <a:solidFill>
                <a:srgbClr val="002060"/>
              </a:solidFill>
            </a:rPr>
            <a:t>Dirección Eléctrica </a:t>
          </a:r>
          <a:endParaRPr lang="es-DO" sz="2000" b="0" dirty="0">
            <a:solidFill>
              <a:srgbClr val="002060"/>
            </a:solidFill>
          </a:endParaRPr>
        </a:p>
      </dgm:t>
    </dgm:pt>
    <dgm:pt modelId="{B0CDBFBC-59C0-4D1B-9665-2F7D0390897A}" type="parTrans" cxnId="{8C7DDA0E-13A5-4396-8598-DB0FF46F8D41}">
      <dgm:prSet/>
      <dgm:spPr/>
      <dgm:t>
        <a:bodyPr/>
        <a:lstStyle/>
        <a:p>
          <a:endParaRPr lang="es-ES_tradnl" sz="2000" b="0"/>
        </a:p>
      </dgm:t>
    </dgm:pt>
    <dgm:pt modelId="{2EBCC37C-0481-4005-AF11-BE41DD17F2BB}" type="sibTrans" cxnId="{8C7DDA0E-13A5-4396-8598-DB0FF46F8D41}">
      <dgm:prSet/>
      <dgm:spPr/>
      <dgm:t>
        <a:bodyPr/>
        <a:lstStyle/>
        <a:p>
          <a:endParaRPr lang="es-ES_tradnl" sz="2000" b="0"/>
        </a:p>
      </dgm:t>
    </dgm:pt>
    <dgm:pt modelId="{9FB01062-3993-46EC-A803-15AE7EF4F687}" type="pres">
      <dgm:prSet presAssocID="{E19DE86B-4E99-4A57-852E-EC55F01719DA}" presName="linear" presStyleCnt="0">
        <dgm:presLayoutVars>
          <dgm:animLvl val="lvl"/>
          <dgm:resizeHandles val="exact"/>
        </dgm:presLayoutVars>
      </dgm:prSet>
      <dgm:spPr/>
    </dgm:pt>
    <dgm:pt modelId="{44B3106F-4CC3-4C46-9DD4-97350A8B26A3}" type="pres">
      <dgm:prSet presAssocID="{68A183D3-9353-4373-ACD5-68C3ECBD8EF4}" presName="parentText" presStyleLbl="node1" presStyleIdx="0" presStyleCnt="1" custLinFactNeighborX="-7781" custLinFactNeighborY="-2830">
        <dgm:presLayoutVars>
          <dgm:chMax val="0"/>
          <dgm:bulletEnabled val="1"/>
        </dgm:presLayoutVars>
      </dgm:prSet>
      <dgm:spPr/>
    </dgm:pt>
  </dgm:ptLst>
  <dgm:cxnLst>
    <dgm:cxn modelId="{8C7DDA0E-13A5-4396-8598-DB0FF46F8D41}" srcId="{E19DE86B-4E99-4A57-852E-EC55F01719DA}" destId="{68A183D3-9353-4373-ACD5-68C3ECBD8EF4}" srcOrd="0" destOrd="0" parTransId="{B0CDBFBC-59C0-4D1B-9665-2F7D0390897A}" sibTransId="{2EBCC37C-0481-4005-AF11-BE41DD17F2BB}"/>
    <dgm:cxn modelId="{5256C972-6D59-41E2-AF29-08A6F503FE4C}" type="presOf" srcId="{68A183D3-9353-4373-ACD5-68C3ECBD8EF4}" destId="{44B3106F-4CC3-4C46-9DD4-97350A8B26A3}" srcOrd="0" destOrd="0" presId="urn:microsoft.com/office/officeart/2005/8/layout/vList2"/>
    <dgm:cxn modelId="{AC488B75-7BC4-4E28-8CED-FEB0B63376AA}" type="presOf" srcId="{E19DE86B-4E99-4A57-852E-EC55F01719DA}" destId="{9FB01062-3993-46EC-A803-15AE7EF4F687}" srcOrd="0" destOrd="0" presId="urn:microsoft.com/office/officeart/2005/8/layout/vList2"/>
    <dgm:cxn modelId="{4FC2C312-C143-4973-9FA7-231BFE236264}" type="presParOf" srcId="{9FB01062-3993-46EC-A803-15AE7EF4F687}" destId="{44B3106F-4CC3-4C46-9DD4-97350A8B26A3}"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58CA76-CB63-456D-9E0C-139FF52B843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621CC54C-E3A5-4E98-8CC6-E410C04E4B1C}">
      <dgm:prSet custT="1"/>
      <dgm:spPr/>
      <dgm:t>
        <a:bodyPr/>
        <a:lstStyle/>
        <a:p>
          <a:pPr algn="ctr" rtl="0"/>
          <a:r>
            <a:rPr lang="es-ES_tradnl" sz="2000" b="0" dirty="0">
              <a:solidFill>
                <a:srgbClr val="002060"/>
              </a:solidFill>
            </a:rPr>
            <a:t>Dirección de Fuentes Alternas y Uso Racional de la Energía </a:t>
          </a:r>
          <a:endParaRPr lang="es-DO" sz="2000" b="0" dirty="0">
            <a:solidFill>
              <a:srgbClr val="002060"/>
            </a:solidFill>
          </a:endParaRPr>
        </a:p>
      </dgm:t>
    </dgm:pt>
    <dgm:pt modelId="{8F85B845-9112-41C0-8F6C-EB71A05BB1F2}" type="parTrans" cxnId="{F5A34A1F-65EE-4F20-B33A-B6F569101479}">
      <dgm:prSet/>
      <dgm:spPr/>
      <dgm:t>
        <a:bodyPr/>
        <a:lstStyle/>
        <a:p>
          <a:endParaRPr lang="es-ES_tradnl" sz="2000" b="0"/>
        </a:p>
      </dgm:t>
    </dgm:pt>
    <dgm:pt modelId="{AA70E1B6-95A4-4BBC-8702-D8839A543C94}" type="sibTrans" cxnId="{F5A34A1F-65EE-4F20-B33A-B6F569101479}">
      <dgm:prSet/>
      <dgm:spPr/>
      <dgm:t>
        <a:bodyPr/>
        <a:lstStyle/>
        <a:p>
          <a:endParaRPr lang="es-ES_tradnl" sz="2000" b="0"/>
        </a:p>
      </dgm:t>
    </dgm:pt>
    <dgm:pt modelId="{20CBFAA3-89B8-481A-BA56-372AF46C5CB0}" type="pres">
      <dgm:prSet presAssocID="{6258CA76-CB63-456D-9E0C-139FF52B843E}" presName="linear" presStyleCnt="0">
        <dgm:presLayoutVars>
          <dgm:animLvl val="lvl"/>
          <dgm:resizeHandles val="exact"/>
        </dgm:presLayoutVars>
      </dgm:prSet>
      <dgm:spPr/>
    </dgm:pt>
    <dgm:pt modelId="{A9B780D2-3DEE-40C5-BE19-BA18064A5918}" type="pres">
      <dgm:prSet presAssocID="{621CC54C-E3A5-4E98-8CC6-E410C04E4B1C}" presName="parentText" presStyleLbl="node1" presStyleIdx="0" presStyleCnt="1" custLinFactNeighborX="-2919" custLinFactNeighborY="-1814">
        <dgm:presLayoutVars>
          <dgm:chMax val="0"/>
          <dgm:bulletEnabled val="1"/>
        </dgm:presLayoutVars>
      </dgm:prSet>
      <dgm:spPr/>
    </dgm:pt>
  </dgm:ptLst>
  <dgm:cxnLst>
    <dgm:cxn modelId="{F5A34A1F-65EE-4F20-B33A-B6F569101479}" srcId="{6258CA76-CB63-456D-9E0C-139FF52B843E}" destId="{621CC54C-E3A5-4E98-8CC6-E410C04E4B1C}" srcOrd="0" destOrd="0" parTransId="{8F85B845-9112-41C0-8F6C-EB71A05BB1F2}" sibTransId="{AA70E1B6-95A4-4BBC-8702-D8839A543C94}"/>
    <dgm:cxn modelId="{99816D9A-CC74-4A93-9077-FDF2F7534133}" type="presOf" srcId="{6258CA76-CB63-456D-9E0C-139FF52B843E}" destId="{20CBFAA3-89B8-481A-BA56-372AF46C5CB0}" srcOrd="0" destOrd="0" presId="urn:microsoft.com/office/officeart/2005/8/layout/vList2"/>
    <dgm:cxn modelId="{0517F7AC-29F3-4F30-ABEA-49E4D84C46D8}" type="presOf" srcId="{621CC54C-E3A5-4E98-8CC6-E410C04E4B1C}" destId="{A9B780D2-3DEE-40C5-BE19-BA18064A5918}" srcOrd="0" destOrd="0" presId="urn:microsoft.com/office/officeart/2005/8/layout/vList2"/>
    <dgm:cxn modelId="{0BEA8EA8-AC03-406B-B7BE-9950F0F1EEC7}" type="presParOf" srcId="{20CBFAA3-89B8-481A-BA56-372AF46C5CB0}" destId="{A9B780D2-3DEE-40C5-BE19-BA18064A5918}" srcOrd="0"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1A5792-0023-4371-860B-3C14609BEED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FD08E3A1-83C4-4F20-A96A-46DBEB51618D}">
      <dgm:prSet custT="1"/>
      <dgm:spPr/>
      <dgm:t>
        <a:bodyPr/>
        <a:lstStyle/>
        <a:p>
          <a:pPr algn="ctr" rtl="0"/>
          <a:r>
            <a:rPr lang="es-ES_tradnl" sz="2000" b="0" dirty="0">
              <a:solidFill>
                <a:srgbClr val="002060"/>
              </a:solidFill>
            </a:rPr>
            <a:t>Dirección de Energía Nuclear</a:t>
          </a:r>
          <a:endParaRPr lang="es-DO" sz="2000" b="0" dirty="0">
            <a:solidFill>
              <a:srgbClr val="002060"/>
            </a:solidFill>
          </a:endParaRPr>
        </a:p>
      </dgm:t>
    </dgm:pt>
    <dgm:pt modelId="{E39FB985-521D-4C7C-9807-A7BFCDF5D4A2}" type="parTrans" cxnId="{6E4C32C9-12E1-4710-B5D1-115010FB679A}">
      <dgm:prSet/>
      <dgm:spPr/>
      <dgm:t>
        <a:bodyPr/>
        <a:lstStyle/>
        <a:p>
          <a:endParaRPr lang="es-ES_tradnl" b="0"/>
        </a:p>
      </dgm:t>
    </dgm:pt>
    <dgm:pt modelId="{FA29D44E-32FA-4C61-9F2C-84D979560EE8}" type="sibTrans" cxnId="{6E4C32C9-12E1-4710-B5D1-115010FB679A}">
      <dgm:prSet/>
      <dgm:spPr/>
      <dgm:t>
        <a:bodyPr/>
        <a:lstStyle/>
        <a:p>
          <a:endParaRPr lang="es-ES_tradnl" b="0"/>
        </a:p>
      </dgm:t>
    </dgm:pt>
    <dgm:pt modelId="{9E151373-0B52-4F91-829E-7F94777FC5A2}" type="pres">
      <dgm:prSet presAssocID="{091A5792-0023-4371-860B-3C14609BEEDE}" presName="linear" presStyleCnt="0">
        <dgm:presLayoutVars>
          <dgm:animLvl val="lvl"/>
          <dgm:resizeHandles val="exact"/>
        </dgm:presLayoutVars>
      </dgm:prSet>
      <dgm:spPr/>
    </dgm:pt>
    <dgm:pt modelId="{F7B8E814-AC10-4EC9-86BC-A2787A14A83C}" type="pres">
      <dgm:prSet presAssocID="{FD08E3A1-83C4-4F20-A96A-46DBEB51618D}" presName="parentText" presStyleLbl="node1" presStyleIdx="0" presStyleCnt="1">
        <dgm:presLayoutVars>
          <dgm:chMax val="0"/>
          <dgm:bulletEnabled val="1"/>
        </dgm:presLayoutVars>
      </dgm:prSet>
      <dgm:spPr/>
    </dgm:pt>
  </dgm:ptLst>
  <dgm:cxnLst>
    <dgm:cxn modelId="{03637D8A-B462-4D36-9F56-024005B0F8C2}" type="presOf" srcId="{FD08E3A1-83C4-4F20-A96A-46DBEB51618D}" destId="{F7B8E814-AC10-4EC9-86BC-A2787A14A83C}" srcOrd="0" destOrd="0" presId="urn:microsoft.com/office/officeart/2005/8/layout/vList2"/>
    <dgm:cxn modelId="{3320F7B7-3183-4084-BB21-202EA72B9B94}" type="presOf" srcId="{091A5792-0023-4371-860B-3C14609BEEDE}" destId="{9E151373-0B52-4F91-829E-7F94777FC5A2}" srcOrd="0" destOrd="0" presId="urn:microsoft.com/office/officeart/2005/8/layout/vList2"/>
    <dgm:cxn modelId="{6E4C32C9-12E1-4710-B5D1-115010FB679A}" srcId="{091A5792-0023-4371-860B-3C14609BEEDE}" destId="{FD08E3A1-83C4-4F20-A96A-46DBEB51618D}" srcOrd="0" destOrd="0" parTransId="{E39FB985-521D-4C7C-9807-A7BFCDF5D4A2}" sibTransId="{FA29D44E-32FA-4C61-9F2C-84D979560EE8}"/>
    <dgm:cxn modelId="{7DA647E7-F061-4E22-90A5-326AB6045902}" type="presParOf" srcId="{9E151373-0B52-4F91-829E-7F94777FC5A2}" destId="{F7B8E814-AC10-4EC9-86BC-A2787A14A83C}"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C1F24A2-992C-4F3A-9BC6-D8E9AA5F7DF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_tradnl"/>
        </a:p>
      </dgm:t>
    </dgm:pt>
    <dgm:pt modelId="{12A92937-71DA-4061-B472-A6D52C59A086}">
      <dgm:prSet custT="1"/>
      <dgm:spPr/>
      <dgm:t>
        <a:bodyPr/>
        <a:lstStyle/>
        <a:p>
          <a:pPr algn="ctr" rtl="0"/>
          <a:r>
            <a:rPr lang="es-ES_tradnl" sz="2000" b="0" dirty="0">
              <a:solidFill>
                <a:srgbClr val="002060"/>
              </a:solidFill>
            </a:rPr>
            <a:t>Dirección de Hidrocarburos </a:t>
          </a:r>
          <a:endParaRPr lang="es-DO" sz="2000" b="0" dirty="0">
            <a:solidFill>
              <a:srgbClr val="002060"/>
            </a:solidFill>
          </a:endParaRPr>
        </a:p>
      </dgm:t>
    </dgm:pt>
    <dgm:pt modelId="{750C5C3C-FFF3-4089-90BA-2531C4CDDA0A}" type="parTrans" cxnId="{745B47A2-4BAC-40DC-BFDE-2DF4FB824CC1}">
      <dgm:prSet/>
      <dgm:spPr/>
      <dgm:t>
        <a:bodyPr/>
        <a:lstStyle/>
        <a:p>
          <a:endParaRPr lang="es-ES_tradnl" sz="2000" b="0"/>
        </a:p>
      </dgm:t>
    </dgm:pt>
    <dgm:pt modelId="{8FFD5386-0046-4D5B-8919-2DA8463CCF52}" type="sibTrans" cxnId="{745B47A2-4BAC-40DC-BFDE-2DF4FB824CC1}">
      <dgm:prSet/>
      <dgm:spPr/>
      <dgm:t>
        <a:bodyPr/>
        <a:lstStyle/>
        <a:p>
          <a:endParaRPr lang="es-ES_tradnl" sz="2000" b="0"/>
        </a:p>
      </dgm:t>
    </dgm:pt>
    <dgm:pt modelId="{A0C3ED24-ADE1-4A88-B975-EC3662ED59CD}" type="pres">
      <dgm:prSet presAssocID="{5C1F24A2-992C-4F3A-9BC6-D8E9AA5F7DF9}" presName="linear" presStyleCnt="0">
        <dgm:presLayoutVars>
          <dgm:animLvl val="lvl"/>
          <dgm:resizeHandles val="exact"/>
        </dgm:presLayoutVars>
      </dgm:prSet>
      <dgm:spPr/>
    </dgm:pt>
    <dgm:pt modelId="{61E78108-CA14-4C05-8E00-B3924B2FCE62}" type="pres">
      <dgm:prSet presAssocID="{12A92937-71DA-4061-B472-A6D52C59A086}" presName="parentText" presStyleLbl="node1" presStyleIdx="0" presStyleCnt="1" custScaleY="188051">
        <dgm:presLayoutVars>
          <dgm:chMax val="0"/>
          <dgm:bulletEnabled val="1"/>
        </dgm:presLayoutVars>
      </dgm:prSet>
      <dgm:spPr/>
    </dgm:pt>
  </dgm:ptLst>
  <dgm:cxnLst>
    <dgm:cxn modelId="{745B47A2-4BAC-40DC-BFDE-2DF4FB824CC1}" srcId="{5C1F24A2-992C-4F3A-9BC6-D8E9AA5F7DF9}" destId="{12A92937-71DA-4061-B472-A6D52C59A086}" srcOrd="0" destOrd="0" parTransId="{750C5C3C-FFF3-4089-90BA-2531C4CDDA0A}" sibTransId="{8FFD5386-0046-4D5B-8919-2DA8463CCF52}"/>
    <dgm:cxn modelId="{80AD67CF-08E3-4CC8-B526-7714617C64EA}" type="presOf" srcId="{5C1F24A2-992C-4F3A-9BC6-D8E9AA5F7DF9}" destId="{A0C3ED24-ADE1-4A88-B975-EC3662ED59CD}" srcOrd="0" destOrd="0" presId="urn:microsoft.com/office/officeart/2005/8/layout/vList2"/>
    <dgm:cxn modelId="{A6CA10E0-83E5-420B-AB8E-5B8856E37D5F}" type="presOf" srcId="{12A92937-71DA-4061-B472-A6D52C59A086}" destId="{61E78108-CA14-4C05-8E00-B3924B2FCE62}" srcOrd="0" destOrd="0" presId="urn:microsoft.com/office/officeart/2005/8/layout/vList2"/>
    <dgm:cxn modelId="{BA6BB49C-200C-4D9E-883F-7BAB3E54C0C0}" type="presParOf" srcId="{A0C3ED24-ADE1-4A88-B975-EC3662ED59CD}" destId="{61E78108-CA14-4C05-8E00-B3924B2FCE62}" srcOrd="0" destOrd="0" presId="urn:microsoft.com/office/officeart/2005/8/layout/vList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7ECEF-F322-4CE2-9118-17893F3D6FCE}">
      <dsp:nvSpPr>
        <dsp:cNvPr id="0" name=""/>
        <dsp:cNvSpPr/>
      </dsp:nvSpPr>
      <dsp:spPr>
        <a:xfrm>
          <a:off x="0" y="88362"/>
          <a:ext cx="9937104" cy="631713"/>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s-ES_tradnl" sz="2400" b="1" kern="1200" dirty="0"/>
            <a:t>Objetivos del Nuevo Modelo Organizacional</a:t>
          </a:r>
          <a:r>
            <a:rPr lang="es-ES_tradnl" sz="1800" b="1" kern="1200" dirty="0"/>
            <a:t>:</a:t>
          </a:r>
          <a:endParaRPr lang="es-ES_tradnl" sz="1800" kern="1200" dirty="0"/>
        </a:p>
      </dsp:txBody>
      <dsp:txXfrm>
        <a:off x="30838" y="119200"/>
        <a:ext cx="9875428" cy="5700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EAECD-65E4-4C59-8525-B390DC6F7BB9}">
      <dsp:nvSpPr>
        <dsp:cNvPr id="0" name=""/>
        <dsp:cNvSpPr/>
      </dsp:nvSpPr>
      <dsp:spPr>
        <a:xfrm>
          <a:off x="2016626" y="216018"/>
          <a:ext cx="6329179" cy="5112579"/>
        </a:xfrm>
        <a:prstGeom prst="triangl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CD6D52-B7A7-4ECF-8856-8C26ABBF51C3}">
      <dsp:nvSpPr>
        <dsp:cNvPr id="0" name=""/>
        <dsp:cNvSpPr/>
      </dsp:nvSpPr>
      <dsp:spPr>
        <a:xfrm>
          <a:off x="5468997" y="554913"/>
          <a:ext cx="3604000" cy="72251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DO" sz="1600" b="1" kern="1200" dirty="0">
              <a:solidFill>
                <a:srgbClr val="002060"/>
              </a:solidFill>
            </a:rPr>
            <a:t>Garantizar la competencia efectiva en los mercados energéticos. </a:t>
          </a:r>
        </a:p>
      </dsp:txBody>
      <dsp:txXfrm>
        <a:off x="5504267" y="590183"/>
        <a:ext cx="3533460" cy="651978"/>
      </dsp:txXfrm>
    </dsp:sp>
    <dsp:sp modelId="{B578EF63-96D3-4BD4-A4E2-D58BAED76E4A}">
      <dsp:nvSpPr>
        <dsp:cNvPr id="0" name=""/>
        <dsp:cNvSpPr/>
      </dsp:nvSpPr>
      <dsp:spPr>
        <a:xfrm>
          <a:off x="5541005" y="1512169"/>
          <a:ext cx="3604000" cy="67476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DO" sz="1600" b="1" kern="1200" dirty="0">
              <a:solidFill>
                <a:srgbClr val="002060"/>
              </a:solidFill>
            </a:rPr>
            <a:t>Seguimiento y vigilancia del mercado.</a:t>
          </a:r>
        </a:p>
      </dsp:txBody>
      <dsp:txXfrm>
        <a:off x="5573944" y="1545108"/>
        <a:ext cx="3538122" cy="608886"/>
      </dsp:txXfrm>
    </dsp:sp>
    <dsp:sp modelId="{505E410F-3A0F-48B8-8E7A-1A5E4A8CDFF5}">
      <dsp:nvSpPr>
        <dsp:cNvPr id="0" name=""/>
        <dsp:cNvSpPr/>
      </dsp:nvSpPr>
      <dsp:spPr>
        <a:xfrm>
          <a:off x="5544609" y="2479874"/>
          <a:ext cx="3604000" cy="54924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s-DO" sz="1600" b="1" kern="1200" dirty="0">
            <a:solidFill>
              <a:srgbClr val="002060"/>
            </a:solidFill>
          </a:endParaRPr>
        </a:p>
        <a:p>
          <a:pPr marL="0" lvl="0" indent="0" algn="ctr" defTabSz="711200">
            <a:lnSpc>
              <a:spcPct val="90000"/>
            </a:lnSpc>
            <a:spcBef>
              <a:spcPct val="0"/>
            </a:spcBef>
            <a:spcAft>
              <a:spcPct val="35000"/>
            </a:spcAft>
            <a:buNone/>
          </a:pPr>
          <a:r>
            <a:rPr lang="es-DO" sz="1600" b="1" kern="1200" dirty="0">
              <a:solidFill>
                <a:srgbClr val="002060"/>
              </a:solidFill>
            </a:rPr>
            <a:t>Autoridad de resolución de conflictos. </a:t>
          </a:r>
          <a:endParaRPr lang="es-ES_tradnl" sz="1600" b="1" kern="1200" dirty="0">
            <a:solidFill>
              <a:srgbClr val="002060"/>
            </a:solidFill>
          </a:endParaRPr>
        </a:p>
        <a:p>
          <a:pPr marL="0" lvl="0" indent="0" algn="ctr" defTabSz="711200">
            <a:lnSpc>
              <a:spcPct val="90000"/>
            </a:lnSpc>
            <a:spcBef>
              <a:spcPct val="0"/>
            </a:spcBef>
            <a:spcAft>
              <a:spcPct val="35000"/>
            </a:spcAft>
            <a:buNone/>
          </a:pPr>
          <a:endParaRPr lang="es-ES_tradnl" sz="1600" b="1" kern="1200" dirty="0">
            <a:solidFill>
              <a:srgbClr val="002060"/>
            </a:solidFill>
          </a:endParaRPr>
        </a:p>
      </dsp:txBody>
      <dsp:txXfrm>
        <a:off x="5571421" y="2506686"/>
        <a:ext cx="3550376" cy="495620"/>
      </dsp:txXfrm>
    </dsp:sp>
    <dsp:sp modelId="{C453C4AE-2A9D-45AD-AE48-FEE437A382C6}">
      <dsp:nvSpPr>
        <dsp:cNvPr id="0" name=""/>
        <dsp:cNvSpPr/>
      </dsp:nvSpPr>
      <dsp:spPr>
        <a:xfrm>
          <a:off x="5544609" y="3289192"/>
          <a:ext cx="3604000" cy="1932717"/>
        </a:xfrm>
        <a:prstGeom prst="roundRect">
          <a:avLst/>
        </a:prstGeom>
        <a:solidFill>
          <a:srgbClr val="FFFF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DO" sz="1600" b="1" kern="1200" dirty="0">
              <a:solidFill>
                <a:srgbClr val="002060"/>
              </a:solidFill>
            </a:rPr>
            <a:t>Características:</a:t>
          </a:r>
          <a:r>
            <a:rPr lang="es-DO" sz="1400" b="1" kern="1200" dirty="0">
              <a:solidFill>
                <a:srgbClr val="002060"/>
              </a:solidFill>
            </a:rPr>
            <a:t> </a:t>
          </a:r>
          <a:r>
            <a:rPr lang="es-DO" sz="1600" b="0" i="0" kern="1200" dirty="0">
              <a:solidFill>
                <a:srgbClr val="002060"/>
              </a:solidFill>
            </a:rPr>
            <a:t>Autonomía, independencia y rendición de cuentas; entidad pública descentralizada adscrita y alineada al MEM en el ámbito de las políticas; poderes judiciales o cuasi-judiciales; independencia regulatoria frente a los grupos de interés.</a:t>
          </a:r>
        </a:p>
      </dsp:txBody>
      <dsp:txXfrm>
        <a:off x="5638956" y="3383539"/>
        <a:ext cx="3415306" cy="17440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68830-46A4-4D1C-B342-4BDB70A13ED8}">
      <dsp:nvSpPr>
        <dsp:cNvPr id="0" name=""/>
        <dsp:cNvSpPr/>
      </dsp:nvSpPr>
      <dsp:spPr>
        <a:xfrm>
          <a:off x="0" y="204596"/>
          <a:ext cx="9937104" cy="1123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s-DO" sz="2400" b="1" kern="1200" dirty="0">
              <a:solidFill>
                <a:srgbClr val="002060"/>
              </a:solidFill>
            </a:rPr>
            <a:t>IV.  </a:t>
          </a:r>
          <a:r>
            <a:rPr lang="es-DO" sz="2800" b="1" kern="1200" dirty="0">
              <a:solidFill>
                <a:srgbClr val="002060"/>
              </a:solidFill>
            </a:rPr>
            <a:t>Rutas de la Reforma Organizativa</a:t>
          </a:r>
        </a:p>
        <a:p>
          <a:pPr marL="0" lvl="0" indent="0" algn="l" defTabSz="1066800" rtl="0">
            <a:lnSpc>
              <a:spcPct val="90000"/>
            </a:lnSpc>
            <a:spcBef>
              <a:spcPct val="0"/>
            </a:spcBef>
            <a:spcAft>
              <a:spcPct val="35000"/>
            </a:spcAft>
            <a:buNone/>
          </a:pPr>
          <a:r>
            <a:rPr lang="es-DO" sz="2400" b="1" kern="1200" dirty="0">
              <a:solidFill>
                <a:srgbClr val="0070C0"/>
              </a:solidFill>
            </a:rPr>
            <a:t>3.5. Organismo Coordinador del Control Operativo del Despacho.</a:t>
          </a:r>
        </a:p>
      </dsp:txBody>
      <dsp:txXfrm>
        <a:off x="54830" y="259426"/>
        <a:ext cx="9827444" cy="1013540"/>
      </dsp:txXfrm>
    </dsp:sp>
    <dsp:sp modelId="{74BDFE7F-648C-4AFB-A2AA-E6D6952FB3C1}">
      <dsp:nvSpPr>
        <dsp:cNvPr id="0" name=""/>
        <dsp:cNvSpPr/>
      </dsp:nvSpPr>
      <dsp:spPr>
        <a:xfrm>
          <a:off x="0" y="1385396"/>
          <a:ext cx="9937104" cy="11232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DO" sz="2000" b="0" i="1" kern="1200" dirty="0">
              <a:solidFill>
                <a:srgbClr val="002060"/>
              </a:solidFill>
            </a:rPr>
            <a:t>Organismo independiente  responsable por la programación operativa, despacho y supervisión de la operación integrada del Sistema Interconectado Nacional (SIN) en forma segura, confiable y económica.</a:t>
          </a:r>
        </a:p>
      </dsp:txBody>
      <dsp:txXfrm>
        <a:off x="54830" y="1440226"/>
        <a:ext cx="9827444" cy="1013540"/>
      </dsp:txXfrm>
    </dsp:sp>
    <dsp:sp modelId="{4C48B0F3-6B0B-49F9-B09D-85738A521DFE}">
      <dsp:nvSpPr>
        <dsp:cNvPr id="0" name=""/>
        <dsp:cNvSpPr/>
      </dsp:nvSpPr>
      <dsp:spPr>
        <a:xfrm>
          <a:off x="0" y="2572796"/>
          <a:ext cx="9937104" cy="88051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DO" sz="2000" b="0" i="1" kern="1200" dirty="0">
              <a:solidFill>
                <a:srgbClr val="002060"/>
              </a:solidFill>
            </a:rPr>
            <a:t>Coordinador imparcial dentro del sistema y árbitro que deberá garantizar el acceso a las redes.</a:t>
          </a:r>
        </a:p>
      </dsp:txBody>
      <dsp:txXfrm>
        <a:off x="42983" y="2615779"/>
        <a:ext cx="9851138" cy="794544"/>
      </dsp:txXfrm>
    </dsp:sp>
    <dsp:sp modelId="{C69F768C-7AC2-4B21-B9C6-C8583428813D}">
      <dsp:nvSpPr>
        <dsp:cNvPr id="0" name=""/>
        <dsp:cNvSpPr/>
      </dsp:nvSpPr>
      <dsp:spPr>
        <a:xfrm>
          <a:off x="0" y="3504307"/>
          <a:ext cx="9937104" cy="11232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DO" sz="2000" b="0" i="1" kern="1200" dirty="0">
              <a:solidFill>
                <a:srgbClr val="002060"/>
              </a:solidFill>
            </a:rPr>
            <a:t>Equipo ejecutivo con representación equitativa de cada uno de los subsistemas participantes: MEM, SIE (preside), generación, distribución, usuarios no regulados. Replantear al organismo actual (OC-SENI)a la luz de las buenas prácticas.</a:t>
          </a:r>
        </a:p>
      </dsp:txBody>
      <dsp:txXfrm>
        <a:off x="54830" y="3559137"/>
        <a:ext cx="9827444" cy="1013540"/>
      </dsp:txXfrm>
    </dsp:sp>
    <dsp:sp modelId="{858D97F7-CBE5-4B03-90C0-71A94D0A7A0F}">
      <dsp:nvSpPr>
        <dsp:cNvPr id="0" name=""/>
        <dsp:cNvSpPr/>
      </dsp:nvSpPr>
      <dsp:spPr>
        <a:xfrm>
          <a:off x="0" y="4685107"/>
          <a:ext cx="9937104" cy="11232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DO" sz="2000" b="0" i="1" kern="1200" dirty="0">
              <a:solidFill>
                <a:srgbClr val="002060"/>
              </a:solidFill>
            </a:rPr>
            <a:t>Facilitar el despacho de energías renovables, manteniendo un funcionamiento óptimo del sistema. Seguridad del suministro mediante la planificación de la variabilidad de las unidades de generación renovable. Incorporación de tecnologías de planificación y predicción.</a:t>
          </a:r>
        </a:p>
      </dsp:txBody>
      <dsp:txXfrm>
        <a:off x="54830" y="4739937"/>
        <a:ext cx="9827444" cy="10135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3957-4227-464D-A65C-584CDD98FDAA}">
      <dsp:nvSpPr>
        <dsp:cNvPr id="0" name=""/>
        <dsp:cNvSpPr/>
      </dsp:nvSpPr>
      <dsp:spPr>
        <a:xfrm>
          <a:off x="0" y="563"/>
          <a:ext cx="1736576" cy="1152455"/>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s-ES_tradnl" sz="1400" b="0" kern="1200" dirty="0">
              <a:solidFill>
                <a:srgbClr val="002060"/>
              </a:solidFill>
            </a:rPr>
            <a:t>Clientes Regulados:</a:t>
          </a:r>
        </a:p>
        <a:p>
          <a:pPr marL="0" lvl="0" indent="0" algn="l" defTabSz="622300" rtl="0">
            <a:lnSpc>
              <a:spcPct val="90000"/>
            </a:lnSpc>
            <a:spcBef>
              <a:spcPct val="0"/>
            </a:spcBef>
            <a:spcAft>
              <a:spcPct val="35000"/>
            </a:spcAft>
            <a:buNone/>
          </a:pPr>
          <a:r>
            <a:rPr lang="es-ES_tradnl" sz="1600" b="0" kern="1200" dirty="0">
              <a:solidFill>
                <a:srgbClr val="002060"/>
              </a:solidFill>
            </a:rPr>
            <a:t>*</a:t>
          </a:r>
          <a:r>
            <a:rPr lang="es-ES_tradnl" sz="1400" b="0" kern="1200" dirty="0">
              <a:solidFill>
                <a:srgbClr val="002060"/>
              </a:solidFill>
            </a:rPr>
            <a:t>Industrias</a:t>
          </a:r>
        </a:p>
        <a:p>
          <a:pPr marL="0" lvl="0" indent="0" algn="l" defTabSz="622300" rtl="0">
            <a:lnSpc>
              <a:spcPct val="90000"/>
            </a:lnSpc>
            <a:spcBef>
              <a:spcPct val="0"/>
            </a:spcBef>
            <a:spcAft>
              <a:spcPct val="35000"/>
            </a:spcAft>
            <a:buNone/>
          </a:pPr>
          <a:r>
            <a:rPr lang="es-ES_tradnl" sz="1600" b="0" kern="1200" dirty="0">
              <a:solidFill>
                <a:srgbClr val="002060"/>
              </a:solidFill>
            </a:rPr>
            <a:t>*</a:t>
          </a:r>
          <a:r>
            <a:rPr lang="es-ES_tradnl" sz="1400" b="0" kern="1200" dirty="0">
              <a:solidFill>
                <a:srgbClr val="002060"/>
              </a:solidFill>
            </a:rPr>
            <a:t>Servicios</a:t>
          </a:r>
        </a:p>
        <a:p>
          <a:pPr marL="0" lvl="0" indent="0" algn="l" defTabSz="622300" rtl="0">
            <a:lnSpc>
              <a:spcPct val="90000"/>
            </a:lnSpc>
            <a:spcBef>
              <a:spcPct val="0"/>
            </a:spcBef>
            <a:spcAft>
              <a:spcPct val="35000"/>
            </a:spcAft>
            <a:buNone/>
          </a:pPr>
          <a:r>
            <a:rPr lang="es-ES_tradnl" sz="1600" b="0" kern="1200" dirty="0">
              <a:solidFill>
                <a:srgbClr val="002060"/>
              </a:solidFill>
            </a:rPr>
            <a:t>*</a:t>
          </a:r>
          <a:r>
            <a:rPr lang="es-ES_tradnl" sz="1400" b="0" kern="1200" dirty="0">
              <a:solidFill>
                <a:srgbClr val="002060"/>
              </a:solidFill>
            </a:rPr>
            <a:t>Residenciales</a:t>
          </a:r>
        </a:p>
      </dsp:txBody>
      <dsp:txXfrm>
        <a:off x="56258" y="56821"/>
        <a:ext cx="1624060" cy="103993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3957-4227-464D-A65C-584CDD98FDAA}">
      <dsp:nvSpPr>
        <dsp:cNvPr id="0" name=""/>
        <dsp:cNvSpPr/>
      </dsp:nvSpPr>
      <dsp:spPr>
        <a:xfrm>
          <a:off x="0" y="7658"/>
          <a:ext cx="1880592" cy="430560"/>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s-ES_tradnl" sz="1400" b="0" kern="1200" dirty="0">
              <a:solidFill>
                <a:srgbClr val="002060"/>
              </a:solidFill>
            </a:rPr>
            <a:t>Clientes No Regulados</a:t>
          </a:r>
        </a:p>
      </dsp:txBody>
      <dsp:txXfrm>
        <a:off x="21018" y="28676"/>
        <a:ext cx="1838556" cy="3885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F0E71-D830-4520-95CF-D34876CE79DA}">
      <dsp:nvSpPr>
        <dsp:cNvPr id="0" name=""/>
        <dsp:cNvSpPr/>
      </dsp:nvSpPr>
      <dsp:spPr>
        <a:xfrm>
          <a:off x="0" y="213"/>
          <a:ext cx="2012826" cy="436844"/>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rtl="0">
            <a:lnSpc>
              <a:spcPct val="90000"/>
            </a:lnSpc>
            <a:spcBef>
              <a:spcPct val="0"/>
            </a:spcBef>
            <a:spcAft>
              <a:spcPct val="35000"/>
            </a:spcAft>
            <a:buNone/>
          </a:pPr>
          <a:r>
            <a:rPr lang="es-ES_tradnl" sz="1050" b="1" kern="1200" dirty="0">
              <a:solidFill>
                <a:schemeClr val="tx1"/>
              </a:solidFill>
            </a:rPr>
            <a:t>Organismo Coordinador del Control Operativo del Despacho</a:t>
          </a:r>
        </a:p>
      </dsp:txBody>
      <dsp:txXfrm>
        <a:off x="21325" y="21538"/>
        <a:ext cx="1970176" cy="3941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3957-4227-464D-A65C-584CDD98FDAA}">
      <dsp:nvSpPr>
        <dsp:cNvPr id="0" name=""/>
        <dsp:cNvSpPr/>
      </dsp:nvSpPr>
      <dsp:spPr>
        <a:xfrm>
          <a:off x="0" y="15317"/>
          <a:ext cx="1880592" cy="430560"/>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s-ES_tradnl" sz="1400" b="0" kern="1200" dirty="0">
              <a:solidFill>
                <a:srgbClr val="002060"/>
              </a:solidFill>
            </a:rPr>
            <a:t>Contratistas privados</a:t>
          </a:r>
        </a:p>
      </dsp:txBody>
      <dsp:txXfrm>
        <a:off x="21018" y="36335"/>
        <a:ext cx="1838556" cy="388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7ECEF-F322-4CE2-9118-17893F3D6FCE}">
      <dsp:nvSpPr>
        <dsp:cNvPr id="0" name=""/>
        <dsp:cNvSpPr/>
      </dsp:nvSpPr>
      <dsp:spPr>
        <a:xfrm>
          <a:off x="0" y="0"/>
          <a:ext cx="9937104" cy="775734"/>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s-ES_tradnl" sz="2400" b="1" kern="1200" dirty="0"/>
            <a:t>Objetivos del Nuevo Modelo Organizacional:</a:t>
          </a:r>
          <a:endParaRPr lang="es-ES_tradnl" sz="2400" kern="1200" dirty="0"/>
        </a:p>
      </dsp:txBody>
      <dsp:txXfrm>
        <a:off x="37868" y="37868"/>
        <a:ext cx="9861368" cy="6999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D6C6B-B210-41D4-9456-E4F6B69D48A9}">
      <dsp:nvSpPr>
        <dsp:cNvPr id="0" name=""/>
        <dsp:cNvSpPr/>
      </dsp:nvSpPr>
      <dsp:spPr>
        <a:xfrm>
          <a:off x="0" y="97507"/>
          <a:ext cx="2551210" cy="5791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s-DO" sz="1100" b="1" kern="1200" dirty="0">
              <a:solidFill>
                <a:srgbClr val="002060"/>
              </a:solidFill>
            </a:rPr>
            <a:t>Regulados:</a:t>
          </a:r>
          <a:r>
            <a:rPr lang="es-DO" sz="1100" kern="1200" dirty="0">
              <a:solidFill>
                <a:srgbClr val="002060"/>
              </a:solidFill>
            </a:rPr>
            <a:t> reciben el Servicio Publico de distribución a precios regulados por la Superintendencia de Electricidad. </a:t>
          </a:r>
          <a:endParaRPr lang="es-ES_tradnl" sz="1100" kern="1200" dirty="0">
            <a:solidFill>
              <a:srgbClr val="002060"/>
            </a:solidFill>
          </a:endParaRPr>
        </a:p>
      </dsp:txBody>
      <dsp:txXfrm>
        <a:off x="28272" y="125779"/>
        <a:ext cx="2494666" cy="522606"/>
      </dsp:txXfrm>
    </dsp:sp>
    <dsp:sp modelId="{ABC2907C-0EC1-447D-8731-48A88CCD3BB9}">
      <dsp:nvSpPr>
        <dsp:cNvPr id="0" name=""/>
        <dsp:cNvSpPr/>
      </dsp:nvSpPr>
      <dsp:spPr>
        <a:xfrm>
          <a:off x="0" y="708337"/>
          <a:ext cx="2551210" cy="5791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rtl="0">
            <a:lnSpc>
              <a:spcPct val="90000"/>
            </a:lnSpc>
            <a:spcBef>
              <a:spcPct val="0"/>
            </a:spcBef>
            <a:spcAft>
              <a:spcPct val="35000"/>
            </a:spcAft>
            <a:buNone/>
          </a:pPr>
          <a:r>
            <a:rPr lang="es-DO" sz="1100" b="1" kern="1200" dirty="0">
              <a:solidFill>
                <a:srgbClr val="002060"/>
              </a:solidFill>
            </a:rPr>
            <a:t>No regulados: </a:t>
          </a:r>
          <a:r>
            <a:rPr lang="es-DO" sz="1100" kern="1200" dirty="0">
              <a:solidFill>
                <a:srgbClr val="002060"/>
              </a:solidFill>
            </a:rPr>
            <a:t>demanda mensual es de 1 megavatio a más desde el año 2011 y siguientes.</a:t>
          </a:r>
          <a:endParaRPr lang="es-ES_tradnl" sz="1100" kern="1200" dirty="0">
            <a:solidFill>
              <a:srgbClr val="002060"/>
            </a:solidFill>
          </a:endParaRPr>
        </a:p>
      </dsp:txBody>
      <dsp:txXfrm>
        <a:off x="28272" y="736609"/>
        <a:ext cx="2494666" cy="5226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1D551-BB28-48BA-A583-6B9D0D824C1B}">
      <dsp:nvSpPr>
        <dsp:cNvPr id="0" name=""/>
        <dsp:cNvSpPr/>
      </dsp:nvSpPr>
      <dsp:spPr>
        <a:xfrm rot="5400000">
          <a:off x="-318976" y="318976"/>
          <a:ext cx="2126512" cy="148855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endParaRPr lang="es-DO" sz="1600" b="1" kern="1200" dirty="0">
            <a:solidFill>
              <a:srgbClr val="680A13"/>
            </a:solidFill>
          </a:endParaRPr>
        </a:p>
        <a:p>
          <a:pPr marL="0" lvl="0" indent="0" algn="ctr" defTabSz="711200" rtl="0">
            <a:lnSpc>
              <a:spcPct val="90000"/>
            </a:lnSpc>
            <a:spcBef>
              <a:spcPct val="0"/>
            </a:spcBef>
            <a:spcAft>
              <a:spcPct val="35000"/>
            </a:spcAft>
            <a:buNone/>
          </a:pPr>
          <a:r>
            <a:rPr lang="es-DO" sz="1600" b="1" kern="1200" dirty="0">
              <a:solidFill>
                <a:srgbClr val="680A13"/>
              </a:solidFill>
            </a:rPr>
            <a:t>RECTORIA</a:t>
          </a:r>
        </a:p>
        <a:p>
          <a:pPr marL="0" lvl="0" indent="0" algn="ctr" defTabSz="711200" rtl="0">
            <a:lnSpc>
              <a:spcPct val="90000"/>
            </a:lnSpc>
            <a:spcBef>
              <a:spcPct val="0"/>
            </a:spcBef>
            <a:spcAft>
              <a:spcPct val="35000"/>
            </a:spcAft>
            <a:buNone/>
          </a:pPr>
          <a:r>
            <a:rPr lang="es-DO" sz="1600" b="1" kern="1200" dirty="0">
              <a:solidFill>
                <a:srgbClr val="680A13"/>
              </a:solidFill>
            </a:rPr>
            <a:t>MEM</a:t>
          </a:r>
        </a:p>
        <a:p>
          <a:pPr marL="0" lvl="0" indent="0" algn="ctr" defTabSz="711200" rtl="0">
            <a:lnSpc>
              <a:spcPct val="90000"/>
            </a:lnSpc>
            <a:spcBef>
              <a:spcPct val="0"/>
            </a:spcBef>
            <a:spcAft>
              <a:spcPct val="35000"/>
            </a:spcAft>
            <a:buNone/>
          </a:pPr>
          <a:endParaRPr lang="es-DO" sz="1600" b="1" kern="1200" dirty="0">
            <a:solidFill>
              <a:srgbClr val="680A13"/>
            </a:solidFill>
          </a:endParaRPr>
        </a:p>
      </dsp:txBody>
      <dsp:txXfrm rot="-5400000">
        <a:off x="1" y="744278"/>
        <a:ext cx="1488558" cy="637954"/>
      </dsp:txXfrm>
    </dsp:sp>
    <dsp:sp modelId="{D79FDD07-78BA-4C55-A727-0AB9755153EE}">
      <dsp:nvSpPr>
        <dsp:cNvPr id="0" name=""/>
        <dsp:cNvSpPr/>
      </dsp:nvSpPr>
      <dsp:spPr>
        <a:xfrm rot="5400000">
          <a:off x="5021351" y="-3526662"/>
          <a:ext cx="1382960" cy="844854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DO" sz="2000" b="1" i="1" kern="1200" dirty="0">
              <a:solidFill>
                <a:srgbClr val="0070C0"/>
              </a:solidFill>
            </a:rPr>
            <a:t>Formulación y administración de políticas y estrategias para el desarrollo sostenible del subsector eléctrico, supervisando su cumplimiento.</a:t>
          </a:r>
          <a:endParaRPr lang="es-ES_tradnl" sz="2000" b="1" i="1" kern="1200" dirty="0">
            <a:solidFill>
              <a:srgbClr val="0070C0"/>
            </a:solidFill>
          </a:endParaRPr>
        </a:p>
      </dsp:txBody>
      <dsp:txXfrm rot="-5400000">
        <a:off x="1488559" y="73641"/>
        <a:ext cx="8381034" cy="1247938"/>
      </dsp:txXfrm>
    </dsp:sp>
    <dsp:sp modelId="{27201797-1C94-4A8B-9DF2-2E0C749E102C}">
      <dsp:nvSpPr>
        <dsp:cNvPr id="0" name=""/>
        <dsp:cNvSpPr/>
      </dsp:nvSpPr>
      <dsp:spPr>
        <a:xfrm rot="5400000">
          <a:off x="-318976" y="2189615"/>
          <a:ext cx="2126512" cy="148855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DO" sz="1600" b="1" kern="1200" dirty="0">
              <a:solidFill>
                <a:srgbClr val="680A13"/>
              </a:solidFill>
            </a:rPr>
            <a:t>RECTORIA DEL MEM</a:t>
          </a:r>
        </a:p>
      </dsp:txBody>
      <dsp:txXfrm rot="-5400000">
        <a:off x="1" y="2614917"/>
        <a:ext cx="1488558" cy="637954"/>
      </dsp:txXfrm>
    </dsp:sp>
    <dsp:sp modelId="{FEAD9327-6248-4363-9CCC-1FF6A839EADD}">
      <dsp:nvSpPr>
        <dsp:cNvPr id="0" name=""/>
        <dsp:cNvSpPr/>
      </dsp:nvSpPr>
      <dsp:spPr>
        <a:xfrm rot="5400000">
          <a:off x="5021714" y="-1589960"/>
          <a:ext cx="1382233" cy="844854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es-ES_tradnl" sz="2000" b="1" i="1" kern="1200" dirty="0">
            <a:solidFill>
              <a:srgbClr val="0070C0"/>
            </a:solidFill>
          </a:endParaRPr>
        </a:p>
        <a:p>
          <a:pPr marL="228600" lvl="1" indent="-228600" algn="l" defTabSz="889000">
            <a:lnSpc>
              <a:spcPct val="90000"/>
            </a:lnSpc>
            <a:spcBef>
              <a:spcPct val="0"/>
            </a:spcBef>
            <a:spcAft>
              <a:spcPct val="15000"/>
            </a:spcAft>
            <a:buChar char="•"/>
          </a:pPr>
          <a:r>
            <a:rPr lang="es-DO" sz="2000" b="1" i="1" kern="1200" dirty="0">
              <a:solidFill>
                <a:srgbClr val="0070C0"/>
              </a:solidFill>
            </a:rPr>
            <a:t>Planificación del desarrollo </a:t>
          </a:r>
          <a:r>
            <a:rPr lang="es-DO" sz="2000" b="1" i="1" kern="1200">
              <a:solidFill>
                <a:srgbClr val="0070C0"/>
              </a:solidFill>
            </a:rPr>
            <a:t>de largo plazo y de la normativa necesaria, asegurando el suministro eléctrico.  </a:t>
          </a:r>
          <a:endParaRPr lang="es-ES_tradnl" sz="2000" b="1" i="1" kern="1200" dirty="0">
            <a:solidFill>
              <a:srgbClr val="0070C0"/>
            </a:solidFill>
          </a:endParaRPr>
        </a:p>
      </dsp:txBody>
      <dsp:txXfrm rot="-5400000">
        <a:off x="1488559" y="2010670"/>
        <a:ext cx="8381070" cy="1247283"/>
      </dsp:txXfrm>
    </dsp:sp>
    <dsp:sp modelId="{588C3EEE-0AE7-4277-8E75-D67021934AFC}">
      <dsp:nvSpPr>
        <dsp:cNvPr id="0" name=""/>
        <dsp:cNvSpPr/>
      </dsp:nvSpPr>
      <dsp:spPr>
        <a:xfrm rot="5400000">
          <a:off x="-318976" y="4127701"/>
          <a:ext cx="2126512" cy="148855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es-DO" sz="1600" b="1" kern="1200" dirty="0">
              <a:solidFill>
                <a:srgbClr val="680A13"/>
              </a:solidFill>
            </a:rPr>
            <a:t>RECTORIA DEL MEM</a:t>
          </a:r>
        </a:p>
      </dsp:txBody>
      <dsp:txXfrm rot="-5400000">
        <a:off x="1" y="4553003"/>
        <a:ext cx="1488558" cy="637954"/>
      </dsp:txXfrm>
    </dsp:sp>
    <dsp:sp modelId="{A70309E6-84A1-4397-B2EE-1E2F0A6129C9}">
      <dsp:nvSpPr>
        <dsp:cNvPr id="0" name=""/>
        <dsp:cNvSpPr/>
      </dsp:nvSpPr>
      <dsp:spPr>
        <a:xfrm rot="5400000">
          <a:off x="5021714" y="347104"/>
          <a:ext cx="1382233" cy="844854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DO" sz="2000" b="1" i="1" kern="1200" dirty="0">
              <a:solidFill>
                <a:srgbClr val="0070C0"/>
              </a:solidFill>
            </a:rPr>
            <a:t>Elaboración, supervisión y evaluación de los Planes Referenciales y de Desarrollo Sostenible del Subsector Eléctrico Nacional, así como de los planes de expansión para toda la cadena de valor.</a:t>
          </a:r>
          <a:endParaRPr lang="es-ES_tradnl" sz="2000" b="1" i="1" kern="1200" dirty="0">
            <a:solidFill>
              <a:srgbClr val="0070C0"/>
            </a:solidFill>
          </a:endParaRPr>
        </a:p>
      </dsp:txBody>
      <dsp:txXfrm rot="-5400000">
        <a:off x="1488559" y="3947735"/>
        <a:ext cx="8381070" cy="12472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75D79D-D8BA-4DD2-8F6F-4D1F1A507BAC}">
      <dsp:nvSpPr>
        <dsp:cNvPr id="0" name=""/>
        <dsp:cNvSpPr/>
      </dsp:nvSpPr>
      <dsp:spPr>
        <a:xfrm>
          <a:off x="1366942" y="0"/>
          <a:ext cx="6012904" cy="6012904"/>
        </a:xfrm>
        <a:prstGeom prst="triangl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F8F740-006C-4256-A091-4ABD1068547C}">
      <dsp:nvSpPr>
        <dsp:cNvPr id="0" name=""/>
        <dsp:cNvSpPr/>
      </dsp:nvSpPr>
      <dsp:spPr>
        <a:xfrm>
          <a:off x="2304078" y="0"/>
          <a:ext cx="4485148" cy="11285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DO" sz="1400" b="1" kern="1200" dirty="0">
              <a:solidFill>
                <a:srgbClr val="0070C0"/>
              </a:solidFill>
            </a:rPr>
            <a:t>3.2. COMISIÓN NACIONAL DE ENERGÍA</a:t>
          </a:r>
          <a:r>
            <a:rPr lang="es-DO" sz="1400" b="1" kern="1200" dirty="0">
              <a:solidFill>
                <a:srgbClr val="002060"/>
              </a:solidFill>
            </a:rPr>
            <a:t>. Sus direcciones eléctrica, de fuentes alternas y uso racional de la energía, nuclear e hidrocarburos se integran a las unidades sustantivas del MEM que correspondan, de acuerdo con el siguiente esquema:</a:t>
          </a:r>
        </a:p>
      </dsp:txBody>
      <dsp:txXfrm>
        <a:off x="2359172" y="55094"/>
        <a:ext cx="4374960" cy="10184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3106F-4CC3-4C46-9DD4-97350A8B26A3}">
      <dsp:nvSpPr>
        <dsp:cNvPr id="0" name=""/>
        <dsp:cNvSpPr/>
      </dsp:nvSpPr>
      <dsp:spPr>
        <a:xfrm>
          <a:off x="0" y="0"/>
          <a:ext cx="2342500" cy="3999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_tradnl" sz="2000" b="0" kern="1200" dirty="0">
              <a:solidFill>
                <a:srgbClr val="002060"/>
              </a:solidFill>
            </a:rPr>
            <a:t>Dirección Eléctrica </a:t>
          </a:r>
          <a:endParaRPr lang="es-DO" sz="2000" b="0" kern="1200" dirty="0">
            <a:solidFill>
              <a:srgbClr val="002060"/>
            </a:solidFill>
          </a:endParaRPr>
        </a:p>
      </dsp:txBody>
      <dsp:txXfrm>
        <a:off x="19522" y="19522"/>
        <a:ext cx="2303456" cy="3608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780D2-3DEE-40C5-BE19-BA18064A5918}">
      <dsp:nvSpPr>
        <dsp:cNvPr id="0" name=""/>
        <dsp:cNvSpPr/>
      </dsp:nvSpPr>
      <dsp:spPr>
        <a:xfrm>
          <a:off x="0" y="0"/>
          <a:ext cx="2826414" cy="10149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_tradnl" sz="2000" b="0" kern="1200" dirty="0">
              <a:solidFill>
                <a:srgbClr val="002060"/>
              </a:solidFill>
            </a:rPr>
            <a:t>Dirección de Fuentes Alternas y Uso Racional de la Energía </a:t>
          </a:r>
          <a:endParaRPr lang="es-DO" sz="2000" b="0" kern="1200" dirty="0">
            <a:solidFill>
              <a:srgbClr val="002060"/>
            </a:solidFill>
          </a:endParaRPr>
        </a:p>
      </dsp:txBody>
      <dsp:txXfrm>
        <a:off x="49546" y="49546"/>
        <a:ext cx="2727322" cy="9158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8E814-AC10-4EC9-86BC-A2787A14A83C}">
      <dsp:nvSpPr>
        <dsp:cNvPr id="0" name=""/>
        <dsp:cNvSpPr/>
      </dsp:nvSpPr>
      <dsp:spPr>
        <a:xfrm>
          <a:off x="0" y="269"/>
          <a:ext cx="2486771" cy="7073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_tradnl" sz="2000" b="0" kern="1200" dirty="0">
              <a:solidFill>
                <a:srgbClr val="002060"/>
              </a:solidFill>
            </a:rPr>
            <a:t>Dirección de Energía Nuclear</a:t>
          </a:r>
          <a:endParaRPr lang="es-DO" sz="2000" b="0" kern="1200" dirty="0">
            <a:solidFill>
              <a:srgbClr val="002060"/>
            </a:solidFill>
          </a:endParaRPr>
        </a:p>
      </dsp:txBody>
      <dsp:txXfrm>
        <a:off x="34530" y="34799"/>
        <a:ext cx="2417711" cy="6382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78108-CA14-4C05-8E00-B3924B2FCE62}">
      <dsp:nvSpPr>
        <dsp:cNvPr id="0" name=""/>
        <dsp:cNvSpPr/>
      </dsp:nvSpPr>
      <dsp:spPr>
        <a:xfrm>
          <a:off x="0" y="112435"/>
          <a:ext cx="3162608" cy="4615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_tradnl" sz="2000" b="0" kern="1200" dirty="0">
              <a:solidFill>
                <a:srgbClr val="002060"/>
              </a:solidFill>
            </a:rPr>
            <a:t>Dirección de Hidrocarburos </a:t>
          </a:r>
          <a:endParaRPr lang="es-DO" sz="2000" b="0" kern="1200" dirty="0">
            <a:solidFill>
              <a:srgbClr val="002060"/>
            </a:solidFill>
          </a:endParaRPr>
        </a:p>
      </dsp:txBody>
      <dsp:txXfrm>
        <a:off x="22533" y="134968"/>
        <a:ext cx="3117542" cy="4165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677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863600" y="692150"/>
            <a:ext cx="51308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s-ES_tradnl"/>
              <a:t>Click to edit Master text styles</a:t>
            </a:r>
          </a:p>
          <a:p>
            <a:pPr lvl="1"/>
            <a:r>
              <a:rPr lang="en-US" altLang="es-ES_tradnl"/>
              <a:t>Second level</a:t>
            </a:r>
          </a:p>
          <a:p>
            <a:pPr lvl="2"/>
            <a:r>
              <a:rPr lang="en-US" altLang="es-ES_tradnl"/>
              <a:t>Third level</a:t>
            </a:r>
          </a:p>
          <a:p>
            <a:pPr lvl="3"/>
            <a:r>
              <a:rPr lang="en-US" altLang="es-ES_tradnl"/>
              <a:t>Fourth level</a:t>
            </a:r>
          </a:p>
          <a:p>
            <a:pPr lvl="4"/>
            <a:r>
              <a:rPr lang="en-US" altLang="es-ES_tradnl"/>
              <a:t>Fifth level</a:t>
            </a:r>
          </a:p>
        </p:txBody>
      </p:sp>
    </p:spTree>
    <p:extLst>
      <p:ext uri="{BB962C8B-B14F-4D97-AF65-F5344CB8AC3E}">
        <p14:creationId xmlns:p14="http://schemas.microsoft.com/office/powerpoint/2010/main" val="2711585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487046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dirty="0"/>
          </a:p>
        </p:txBody>
      </p:sp>
    </p:spTree>
    <p:extLst>
      <p:ext uri="{BB962C8B-B14F-4D97-AF65-F5344CB8AC3E}">
        <p14:creationId xmlns:p14="http://schemas.microsoft.com/office/powerpoint/2010/main" val="247341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3504792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751052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1268046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dirty="0"/>
          </a:p>
        </p:txBody>
      </p:sp>
    </p:spTree>
    <p:extLst>
      <p:ext uri="{BB962C8B-B14F-4D97-AF65-F5344CB8AC3E}">
        <p14:creationId xmlns:p14="http://schemas.microsoft.com/office/powerpoint/2010/main" val="2138947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dirty="0"/>
          </a:p>
        </p:txBody>
      </p:sp>
    </p:spTree>
    <p:extLst>
      <p:ext uri="{BB962C8B-B14F-4D97-AF65-F5344CB8AC3E}">
        <p14:creationId xmlns:p14="http://schemas.microsoft.com/office/powerpoint/2010/main" val="46062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dirty="0"/>
          </a:p>
        </p:txBody>
      </p:sp>
    </p:spTree>
    <p:extLst>
      <p:ext uri="{BB962C8B-B14F-4D97-AF65-F5344CB8AC3E}">
        <p14:creationId xmlns:p14="http://schemas.microsoft.com/office/powerpoint/2010/main" val="2470245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3681675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10595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42225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259711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714531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1193066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1217184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63636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0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s-ES_tradnl" sz="1200"/>
              <a:t>1</a:t>
            </a:r>
          </a:p>
        </p:txBody>
      </p:sp>
      <p:sp>
        <p:nvSpPr>
          <p:cNvPr id="41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4102" name="Rectangle 6"/>
          <p:cNvSpPr>
            <a:spLocks noGrp="1" noRot="1" noChangeAspect="1" noChangeArrowheads="1" noTextEdit="1"/>
          </p:cNvSpPr>
          <p:nvPr>
            <p:ph type="sldImg"/>
          </p:nvPr>
        </p:nvSpPr>
        <p:spPr>
          <a:xfrm>
            <a:off x="866775" y="692150"/>
            <a:ext cx="5124450" cy="3416300"/>
          </a:xfrm>
          <a:ln cap="flat"/>
        </p:spPr>
      </p:sp>
      <p:sp>
        <p:nvSpPr>
          <p:cNvPr id="4103" name="Rectangle 7"/>
          <p:cNvSpPr>
            <a:spLocks noGrp="1" noChangeArrowheads="1"/>
          </p:cNvSpPr>
          <p:nvPr>
            <p:ph type="body" idx="1"/>
          </p:nvPr>
        </p:nvSpPr>
        <p:spPr>
          <a:ln/>
        </p:spPr>
        <p:txBody>
          <a:bodyPr/>
          <a:lstStyle/>
          <a:p>
            <a:endParaRPr lang="es-ES_tradnl" altLang="es-ES_tradnl"/>
          </a:p>
        </p:txBody>
      </p:sp>
    </p:spTree>
    <p:extLst>
      <p:ext uri="{BB962C8B-B14F-4D97-AF65-F5344CB8AC3E}">
        <p14:creationId xmlns:p14="http://schemas.microsoft.com/office/powerpoint/2010/main" val="294509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285875" y="1122363"/>
            <a:ext cx="7715250" cy="2387600"/>
          </a:xfrm>
        </p:spPr>
        <p:txBody>
          <a:bodyPr anchor="b"/>
          <a:lstStyle>
            <a:lvl1pPr algn="ctr">
              <a:defRPr sz="6000"/>
            </a:lvl1pPr>
          </a:lstStyle>
          <a:p>
            <a:r>
              <a:rPr lang="es-ES"/>
              <a:t>Haga clic para modificar el estilo de título del patrón</a:t>
            </a:r>
            <a:endParaRPr lang="es-ES_tradnl"/>
          </a:p>
        </p:txBody>
      </p:sp>
      <p:sp>
        <p:nvSpPr>
          <p:cNvPr id="3" name="Subtítulo 2"/>
          <p:cNvSpPr>
            <a:spLocks noGrp="1"/>
          </p:cNvSpPr>
          <p:nvPr>
            <p:ph type="subTitle" idx="1"/>
          </p:nvPr>
        </p:nvSpPr>
        <p:spPr>
          <a:xfrm>
            <a:off x="1285875" y="3602038"/>
            <a:ext cx="77152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S_tradnl"/>
          </a:p>
        </p:txBody>
      </p:sp>
    </p:spTree>
    <p:extLst>
      <p:ext uri="{BB962C8B-B14F-4D97-AF65-F5344CB8AC3E}">
        <p14:creationId xmlns:p14="http://schemas.microsoft.com/office/powerpoint/2010/main" val="401770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368220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329488" y="304800"/>
            <a:ext cx="2185987" cy="5486400"/>
          </a:xfrm>
        </p:spPr>
        <p:txBody>
          <a:bodyPr vert="eaVert"/>
          <a:lstStyle/>
          <a:p>
            <a:r>
              <a:rPr lang="es-ES"/>
              <a:t>Haga clic para modificar el estilo de título del patrón</a:t>
            </a:r>
            <a:endParaRPr lang="es-ES_tradnl"/>
          </a:p>
        </p:txBody>
      </p:sp>
      <p:sp>
        <p:nvSpPr>
          <p:cNvPr id="3" name="Marcador de texto vertical 2"/>
          <p:cNvSpPr>
            <a:spLocks noGrp="1"/>
          </p:cNvSpPr>
          <p:nvPr>
            <p:ph type="body" orient="vert" idx="1"/>
          </p:nvPr>
        </p:nvSpPr>
        <p:spPr>
          <a:xfrm>
            <a:off x="771525" y="304800"/>
            <a:ext cx="6405563"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152052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197316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01675" y="1709738"/>
            <a:ext cx="8872538" cy="2852737"/>
          </a:xfrm>
        </p:spPr>
        <p:txBody>
          <a:bodyPr anchor="b"/>
          <a:lstStyle>
            <a:lvl1pPr>
              <a:defRPr sz="6000"/>
            </a:lvl1pPr>
          </a:lstStyle>
          <a:p>
            <a:r>
              <a:rPr lang="es-ES"/>
              <a:t>Haga clic para modificar el estilo de título del patrón</a:t>
            </a:r>
            <a:endParaRPr lang="es-ES_tradnl"/>
          </a:p>
        </p:txBody>
      </p:sp>
      <p:sp>
        <p:nvSpPr>
          <p:cNvPr id="3" name="Marcador de texto 2"/>
          <p:cNvSpPr>
            <a:spLocks noGrp="1"/>
          </p:cNvSpPr>
          <p:nvPr>
            <p:ph type="body" idx="1"/>
          </p:nvPr>
        </p:nvSpPr>
        <p:spPr>
          <a:xfrm>
            <a:off x="701675" y="4589463"/>
            <a:ext cx="887253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Tree>
    <p:extLst>
      <p:ext uri="{BB962C8B-B14F-4D97-AF65-F5344CB8AC3E}">
        <p14:creationId xmlns:p14="http://schemas.microsoft.com/office/powerpoint/2010/main" val="252583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p:cNvSpPr>
            <a:spLocks noGrp="1"/>
          </p:cNvSpPr>
          <p:nvPr>
            <p:ph sz="half" idx="1"/>
          </p:nvPr>
        </p:nvSpPr>
        <p:spPr>
          <a:xfrm>
            <a:off x="771525" y="1676400"/>
            <a:ext cx="4295775"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p:cNvSpPr>
            <a:spLocks noGrp="1"/>
          </p:cNvSpPr>
          <p:nvPr>
            <p:ph sz="half" idx="2"/>
          </p:nvPr>
        </p:nvSpPr>
        <p:spPr>
          <a:xfrm>
            <a:off x="5219700" y="1676400"/>
            <a:ext cx="4295775"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199391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708025" y="365125"/>
            <a:ext cx="8872538" cy="1325563"/>
          </a:xfrm>
        </p:spPr>
        <p:txBody>
          <a:bodyPr/>
          <a:lstStyle/>
          <a:p>
            <a:r>
              <a:rPr lang="es-ES"/>
              <a:t>Haga clic para modificar el estilo de título del patrón</a:t>
            </a:r>
            <a:endParaRPr lang="es-ES_tradnl"/>
          </a:p>
        </p:txBody>
      </p:sp>
      <p:sp>
        <p:nvSpPr>
          <p:cNvPr id="3" name="Marcador de texto 2"/>
          <p:cNvSpPr>
            <a:spLocks noGrp="1"/>
          </p:cNvSpPr>
          <p:nvPr>
            <p:ph type="body" idx="1"/>
          </p:nvPr>
        </p:nvSpPr>
        <p:spPr>
          <a:xfrm>
            <a:off x="708025" y="1681163"/>
            <a:ext cx="43529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708025" y="2505075"/>
            <a:ext cx="4352925"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p:cNvSpPr>
            <a:spLocks noGrp="1"/>
          </p:cNvSpPr>
          <p:nvPr>
            <p:ph type="body" sz="quarter" idx="3"/>
          </p:nvPr>
        </p:nvSpPr>
        <p:spPr>
          <a:xfrm>
            <a:off x="5208588" y="1681163"/>
            <a:ext cx="43719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5208588" y="2505075"/>
            <a:ext cx="4371975"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Tree>
    <p:extLst>
      <p:ext uri="{BB962C8B-B14F-4D97-AF65-F5344CB8AC3E}">
        <p14:creationId xmlns:p14="http://schemas.microsoft.com/office/powerpoint/2010/main" val="284414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S_tradnl"/>
          </a:p>
        </p:txBody>
      </p:sp>
    </p:spTree>
    <p:extLst>
      <p:ext uri="{BB962C8B-B14F-4D97-AF65-F5344CB8AC3E}">
        <p14:creationId xmlns:p14="http://schemas.microsoft.com/office/powerpoint/2010/main" val="1473111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77131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708025" y="457200"/>
            <a:ext cx="3317875" cy="1600200"/>
          </a:xfrm>
        </p:spPr>
        <p:txBody>
          <a:bodyPr anchor="b"/>
          <a:lstStyle>
            <a:lvl1pPr>
              <a:defRPr sz="3200"/>
            </a:lvl1pPr>
          </a:lstStyle>
          <a:p>
            <a:r>
              <a:rPr lang="es-ES"/>
              <a:t>Haga clic para modificar el estilo de título del patrón</a:t>
            </a:r>
            <a:endParaRPr lang="es-ES_tradnl"/>
          </a:p>
        </p:txBody>
      </p:sp>
      <p:sp>
        <p:nvSpPr>
          <p:cNvPr id="3" name="Marcador de contenido 2"/>
          <p:cNvSpPr>
            <a:spLocks noGrp="1"/>
          </p:cNvSpPr>
          <p:nvPr>
            <p:ph idx="1"/>
          </p:nvPr>
        </p:nvSpPr>
        <p:spPr>
          <a:xfrm>
            <a:off x="4373563" y="987425"/>
            <a:ext cx="52070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p:cNvSpPr>
            <a:spLocks noGrp="1"/>
          </p:cNvSpPr>
          <p:nvPr>
            <p:ph type="body" sz="half" idx="2"/>
          </p:nvPr>
        </p:nvSpPr>
        <p:spPr>
          <a:xfrm>
            <a:off x="708025" y="2057400"/>
            <a:ext cx="33178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Tree>
    <p:extLst>
      <p:ext uri="{BB962C8B-B14F-4D97-AF65-F5344CB8AC3E}">
        <p14:creationId xmlns:p14="http://schemas.microsoft.com/office/powerpoint/2010/main" val="202178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708025" y="457200"/>
            <a:ext cx="3317875" cy="1600200"/>
          </a:xfrm>
        </p:spPr>
        <p:txBody>
          <a:bodyPr anchor="b"/>
          <a:lstStyle>
            <a:lvl1pPr>
              <a:defRPr sz="3200"/>
            </a:lvl1pPr>
          </a:lstStyle>
          <a:p>
            <a:r>
              <a:rPr lang="es-ES"/>
              <a:t>Haga clic para modificar el estilo de título del patrón</a:t>
            </a:r>
            <a:endParaRPr lang="es-ES_tradnl"/>
          </a:p>
        </p:txBody>
      </p:sp>
      <p:sp>
        <p:nvSpPr>
          <p:cNvPr id="3" name="Marcador de posición de imagen 2"/>
          <p:cNvSpPr>
            <a:spLocks noGrp="1"/>
          </p:cNvSpPr>
          <p:nvPr>
            <p:ph type="pic" idx="1"/>
          </p:nvPr>
        </p:nvSpPr>
        <p:spPr>
          <a:xfrm>
            <a:off x="4373563" y="987425"/>
            <a:ext cx="52070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ES_tradnl"/>
          </a:p>
        </p:txBody>
      </p:sp>
      <p:sp>
        <p:nvSpPr>
          <p:cNvPr id="4" name="Marcador de texto 3"/>
          <p:cNvSpPr>
            <a:spLocks noGrp="1"/>
          </p:cNvSpPr>
          <p:nvPr>
            <p:ph type="body" sz="half" idx="2"/>
          </p:nvPr>
        </p:nvSpPr>
        <p:spPr>
          <a:xfrm>
            <a:off x="708025" y="2057400"/>
            <a:ext cx="33178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Tree>
    <p:extLst>
      <p:ext uri="{BB962C8B-B14F-4D97-AF65-F5344CB8AC3E}">
        <p14:creationId xmlns:p14="http://schemas.microsoft.com/office/powerpoint/2010/main" val="82347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71525" y="304800"/>
            <a:ext cx="87439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s-ES" altLang="es-ES_tradnl"/>
              <a:t>Haga clic para modificar el estilo de título del patrón</a:t>
            </a:r>
            <a:endParaRPr lang="en-US" altLang="es-ES_tradnl"/>
          </a:p>
        </p:txBody>
      </p:sp>
      <p:sp>
        <p:nvSpPr>
          <p:cNvPr id="1027" name="Rectangle 3"/>
          <p:cNvSpPr>
            <a:spLocks noGrp="1" noChangeArrowheads="1"/>
          </p:cNvSpPr>
          <p:nvPr>
            <p:ph type="body" idx="1"/>
          </p:nvPr>
        </p:nvSpPr>
        <p:spPr bwMode="auto">
          <a:xfrm>
            <a:off x="771525" y="1676400"/>
            <a:ext cx="874395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s-ES" altLang="es-ES_tradnl"/>
              <a:t>Haga clic para modificar el estilo de texto del patrón</a:t>
            </a:r>
          </a:p>
          <a:p>
            <a:pPr lvl="1"/>
            <a:r>
              <a:rPr lang="es-ES" altLang="es-ES_tradnl"/>
              <a:t>Segundo nivel</a:t>
            </a:r>
          </a:p>
          <a:p>
            <a:pPr lvl="2"/>
            <a:r>
              <a:rPr lang="es-ES" altLang="es-ES_tradnl"/>
              <a:t>Tercer nivel</a:t>
            </a:r>
          </a:p>
          <a:p>
            <a:pPr lvl="3"/>
            <a:r>
              <a:rPr lang="es-ES" altLang="es-ES_tradnl"/>
              <a:t>Cuarto nivel</a:t>
            </a:r>
          </a:p>
          <a:p>
            <a:pPr lvl="4"/>
            <a:r>
              <a:rPr lang="es-ES" altLang="es-ES_tradnl"/>
              <a:t>Quinto nivel</a:t>
            </a:r>
            <a:endParaRPr lang="en-US" altLang="es-ES_tradnl"/>
          </a:p>
        </p:txBody>
      </p:sp>
      <p:sp>
        <p:nvSpPr>
          <p:cNvPr id="1028" name="AutoShape 4"/>
          <p:cNvSpPr>
            <a:spLocks noChangeArrowheads="1"/>
          </p:cNvSpPr>
          <p:nvPr/>
        </p:nvSpPr>
        <p:spPr bwMode="auto">
          <a:xfrm>
            <a:off x="257175" y="2286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1029" name="AutoShape 5"/>
          <p:cNvSpPr>
            <a:spLocks noChangeArrowheads="1"/>
          </p:cNvSpPr>
          <p:nvPr/>
        </p:nvSpPr>
        <p:spPr bwMode="auto">
          <a:xfrm>
            <a:off x="257175" y="6858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1030" name="AutoShape 6"/>
          <p:cNvSpPr>
            <a:spLocks noChangeArrowheads="1"/>
          </p:cNvSpPr>
          <p:nvPr/>
        </p:nvSpPr>
        <p:spPr bwMode="auto">
          <a:xfrm>
            <a:off x="257175" y="11430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1031" name="AutoShape 7"/>
          <p:cNvSpPr>
            <a:spLocks noChangeArrowheads="1"/>
          </p:cNvSpPr>
          <p:nvPr/>
        </p:nvSpPr>
        <p:spPr bwMode="auto">
          <a:xfrm>
            <a:off x="9686925" y="54102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1032" name="AutoShape 8"/>
          <p:cNvSpPr>
            <a:spLocks noChangeArrowheads="1"/>
          </p:cNvSpPr>
          <p:nvPr/>
        </p:nvSpPr>
        <p:spPr bwMode="auto">
          <a:xfrm>
            <a:off x="9686925" y="58674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1033" name="AutoShape 9"/>
          <p:cNvSpPr>
            <a:spLocks noChangeArrowheads="1"/>
          </p:cNvSpPr>
          <p:nvPr/>
        </p:nvSpPr>
        <p:spPr bwMode="auto">
          <a:xfrm>
            <a:off x="9686925" y="6324600"/>
            <a:ext cx="428625" cy="381000"/>
          </a:xfrm>
          <a:prstGeom prst="cube">
            <a:avLst>
              <a:gd name="adj" fmla="val 24981"/>
            </a:avLst>
          </a:prstGeom>
          <a:gradFill rotWithShape="0">
            <a:gsLst>
              <a:gs pos="0">
                <a:srgbClr val="FFFF99"/>
              </a:gs>
              <a:gs pos="50000">
                <a:srgbClr val="FFFF99">
                  <a:gamma/>
                  <a:shade val="49804"/>
                  <a:invGamma/>
                </a:srgbClr>
              </a:gs>
              <a:gs pos="100000">
                <a:srgbClr val="FFFF99"/>
              </a:gs>
            </a:gsLst>
            <a:lin ang="189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i="1" kern="1200">
          <a:solidFill>
            <a:schemeClr val="tx2"/>
          </a:solidFill>
          <a:latin typeface="+mj-lt"/>
          <a:ea typeface="+mj-ea"/>
          <a:cs typeface="+mj-cs"/>
        </a:defRPr>
      </a:lvl1pPr>
      <a:lvl2pPr algn="ctr" rtl="0" eaLnBrk="1" fontAlgn="base" hangingPunct="1">
        <a:spcBef>
          <a:spcPct val="0"/>
        </a:spcBef>
        <a:spcAft>
          <a:spcPct val="0"/>
        </a:spcAft>
        <a:defRPr sz="4400" b="1" i="1">
          <a:solidFill>
            <a:schemeClr val="tx2"/>
          </a:solidFill>
          <a:latin typeface="Times New Roman" panose="02020603050405020304" pitchFamily="18" charset="0"/>
        </a:defRPr>
      </a:lvl2pPr>
      <a:lvl3pPr algn="ctr" rtl="0" eaLnBrk="1" fontAlgn="base" hangingPunct="1">
        <a:spcBef>
          <a:spcPct val="0"/>
        </a:spcBef>
        <a:spcAft>
          <a:spcPct val="0"/>
        </a:spcAft>
        <a:defRPr sz="4400" b="1" i="1">
          <a:solidFill>
            <a:schemeClr val="tx2"/>
          </a:solidFill>
          <a:latin typeface="Times New Roman" panose="02020603050405020304" pitchFamily="18" charset="0"/>
        </a:defRPr>
      </a:lvl3pPr>
      <a:lvl4pPr algn="ctr" rtl="0" eaLnBrk="1" fontAlgn="base" hangingPunct="1">
        <a:spcBef>
          <a:spcPct val="0"/>
        </a:spcBef>
        <a:spcAft>
          <a:spcPct val="0"/>
        </a:spcAft>
        <a:defRPr sz="4400" b="1" i="1">
          <a:solidFill>
            <a:schemeClr val="tx2"/>
          </a:solidFill>
          <a:latin typeface="Times New Roman" panose="02020603050405020304" pitchFamily="18" charset="0"/>
        </a:defRPr>
      </a:lvl4pPr>
      <a:lvl5pPr algn="ctr" rtl="0" eaLnBrk="1" fontAlgn="base" hangingPunct="1">
        <a:spcBef>
          <a:spcPct val="0"/>
        </a:spcBef>
        <a:spcAft>
          <a:spcPct val="0"/>
        </a:spcAft>
        <a:defRPr sz="4400" b="1" i="1">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b="1" i="1">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b="1" i="1">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b="1" i="1">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b="1" i="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SzPct val="10000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10000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10000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0000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13" Type="http://schemas.microsoft.com/office/2007/relationships/diagramDrawing" Target="../diagrams/drawing13.xml"/><Relationship Id="rId18" Type="http://schemas.microsoft.com/office/2007/relationships/diagramDrawing" Target="../diagrams/drawing14.xml"/><Relationship Id="rId3" Type="http://schemas.openxmlformats.org/officeDocument/2006/relationships/image" Target="../media/image1.png"/><Relationship Id="rId21" Type="http://schemas.openxmlformats.org/officeDocument/2006/relationships/diagramQuickStyle" Target="../diagrams/quickStyle15.xml"/><Relationship Id="rId7" Type="http://schemas.openxmlformats.org/officeDocument/2006/relationships/diagramColors" Target="../diagrams/colors12.xml"/><Relationship Id="rId12" Type="http://schemas.openxmlformats.org/officeDocument/2006/relationships/diagramColors" Target="../diagrams/colors13.xml"/><Relationship Id="rId17" Type="http://schemas.openxmlformats.org/officeDocument/2006/relationships/diagramColors" Target="../diagrams/colors14.xml"/><Relationship Id="rId2" Type="http://schemas.openxmlformats.org/officeDocument/2006/relationships/notesSlide" Target="../notesSlides/notesSlide14.xml"/><Relationship Id="rId16" Type="http://schemas.openxmlformats.org/officeDocument/2006/relationships/diagramQuickStyle" Target="../diagrams/quickStyle14.xml"/><Relationship Id="rId20" Type="http://schemas.openxmlformats.org/officeDocument/2006/relationships/diagramLayout" Target="../diagrams/layout15.xml"/><Relationship Id="rId1" Type="http://schemas.openxmlformats.org/officeDocument/2006/relationships/slideLayout" Target="../slideLayouts/slideLayout2.xml"/><Relationship Id="rId6" Type="http://schemas.openxmlformats.org/officeDocument/2006/relationships/diagramQuickStyle" Target="../diagrams/quickStyle12.xml"/><Relationship Id="rId11" Type="http://schemas.openxmlformats.org/officeDocument/2006/relationships/diagramQuickStyle" Target="../diagrams/quickStyle13.xml"/><Relationship Id="rId5" Type="http://schemas.openxmlformats.org/officeDocument/2006/relationships/diagramLayout" Target="../diagrams/layout12.xml"/><Relationship Id="rId15" Type="http://schemas.openxmlformats.org/officeDocument/2006/relationships/diagramLayout" Target="../diagrams/layout14.xml"/><Relationship Id="rId23" Type="http://schemas.microsoft.com/office/2007/relationships/diagramDrawing" Target="../diagrams/drawing15.xml"/><Relationship Id="rId10" Type="http://schemas.openxmlformats.org/officeDocument/2006/relationships/diagramLayout" Target="../diagrams/layout13.xml"/><Relationship Id="rId19" Type="http://schemas.openxmlformats.org/officeDocument/2006/relationships/diagramData" Target="../diagrams/data15.xml"/><Relationship Id="rId4" Type="http://schemas.openxmlformats.org/officeDocument/2006/relationships/diagramData" Target="../diagrams/data12.xml"/><Relationship Id="rId9" Type="http://schemas.openxmlformats.org/officeDocument/2006/relationships/diagramData" Target="../diagrams/data13.xml"/><Relationship Id="rId14" Type="http://schemas.openxmlformats.org/officeDocument/2006/relationships/diagramData" Target="../diagrams/data14.xml"/><Relationship Id="rId22" Type="http://schemas.openxmlformats.org/officeDocument/2006/relationships/diagramColors" Target="../diagrams/colors1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jpeg"/><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5.jpeg"/><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18" Type="http://schemas.microsoft.com/office/2007/relationships/diagramDrawing" Target="../diagrams/drawing7.xml"/><Relationship Id="rId26" Type="http://schemas.openxmlformats.org/officeDocument/2006/relationships/diagramQuickStyle" Target="../diagrams/quickStyle9.xml"/><Relationship Id="rId3" Type="http://schemas.openxmlformats.org/officeDocument/2006/relationships/image" Target="../media/image1.png"/><Relationship Id="rId21" Type="http://schemas.openxmlformats.org/officeDocument/2006/relationships/diagramQuickStyle" Target="../diagrams/quickStyle8.xml"/><Relationship Id="rId7" Type="http://schemas.openxmlformats.org/officeDocument/2006/relationships/diagramColors" Target="../diagrams/colors5.xml"/><Relationship Id="rId12" Type="http://schemas.openxmlformats.org/officeDocument/2006/relationships/diagramColors" Target="../diagrams/colors6.xml"/><Relationship Id="rId17" Type="http://schemas.openxmlformats.org/officeDocument/2006/relationships/diagramColors" Target="../diagrams/colors7.xml"/><Relationship Id="rId25" Type="http://schemas.openxmlformats.org/officeDocument/2006/relationships/diagramLayout" Target="../diagrams/layout9.xml"/><Relationship Id="rId2" Type="http://schemas.openxmlformats.org/officeDocument/2006/relationships/notesSlide" Target="../notesSlides/notesSlide7.xml"/><Relationship Id="rId16" Type="http://schemas.openxmlformats.org/officeDocument/2006/relationships/diagramQuickStyle" Target="../diagrams/quickStyle7.xml"/><Relationship Id="rId20" Type="http://schemas.openxmlformats.org/officeDocument/2006/relationships/diagramLayout" Target="../diagrams/layout8.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24" Type="http://schemas.openxmlformats.org/officeDocument/2006/relationships/diagramData" Target="../diagrams/data9.xml"/><Relationship Id="rId5" Type="http://schemas.openxmlformats.org/officeDocument/2006/relationships/diagramLayout" Target="../diagrams/layout5.xml"/><Relationship Id="rId15" Type="http://schemas.openxmlformats.org/officeDocument/2006/relationships/diagramLayout" Target="../diagrams/layout7.xml"/><Relationship Id="rId23" Type="http://schemas.microsoft.com/office/2007/relationships/diagramDrawing" Target="../diagrams/drawing8.xml"/><Relationship Id="rId28" Type="http://schemas.microsoft.com/office/2007/relationships/diagramDrawing" Target="../diagrams/drawing9.xml"/><Relationship Id="rId10" Type="http://schemas.openxmlformats.org/officeDocument/2006/relationships/diagramLayout" Target="../diagrams/layout6.xml"/><Relationship Id="rId19" Type="http://schemas.openxmlformats.org/officeDocument/2006/relationships/diagramData" Target="../diagrams/data8.xml"/><Relationship Id="rId4" Type="http://schemas.openxmlformats.org/officeDocument/2006/relationships/diagramData" Target="../diagrams/data5.xml"/><Relationship Id="rId9" Type="http://schemas.openxmlformats.org/officeDocument/2006/relationships/diagramData" Target="../diagrams/data6.xml"/><Relationship Id="rId14" Type="http://schemas.openxmlformats.org/officeDocument/2006/relationships/diagramData" Target="../diagrams/data7.xml"/><Relationship Id="rId22" Type="http://schemas.openxmlformats.org/officeDocument/2006/relationships/diagramColors" Target="../diagrams/colors8.xml"/><Relationship Id="rId27" Type="http://schemas.openxmlformats.org/officeDocument/2006/relationships/diagramColors" Target="../diagrams/colors9.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771525" y="260648"/>
            <a:ext cx="8743950" cy="1143000"/>
          </a:xfrm>
          <a:ln/>
        </p:spPr>
        <p:txBody>
          <a:bodyPr/>
          <a:lstStyle/>
          <a:p>
            <a:r>
              <a:rPr lang="es-ES_tradnl" altLang="es-ES_tradnl" sz="3600" i="0" dirty="0"/>
              <a:t>PROPUESTA PARA REFLEXIÓN</a:t>
            </a:r>
          </a:p>
        </p:txBody>
      </p:sp>
      <p:sp>
        <p:nvSpPr>
          <p:cNvPr id="3077" name="Rectangle 5"/>
          <p:cNvSpPr>
            <a:spLocks noGrp="1" noChangeArrowheads="1"/>
          </p:cNvSpPr>
          <p:nvPr>
            <p:ph type="body" idx="1"/>
          </p:nvPr>
        </p:nvSpPr>
        <p:spPr>
          <a:xfrm>
            <a:off x="771525" y="1340768"/>
            <a:ext cx="8743950" cy="5112568"/>
          </a:xfrm>
          <a:ln/>
        </p:spPr>
        <p:txBody>
          <a:bodyPr/>
          <a:lstStyle/>
          <a:p>
            <a:pPr algn="ctr"/>
            <a:r>
              <a:rPr lang="es-ES_tradnl" altLang="es-ES_tradnl" dirty="0"/>
              <a:t>Ideas para un Nuevo Esquema Organizativo del Subsector Eléctrico Dominicano</a:t>
            </a:r>
          </a:p>
          <a:p>
            <a:endParaRPr lang="es-ES_tradnl" altLang="es-ES_tradnl" dirty="0"/>
          </a:p>
          <a:p>
            <a:pPr marL="0" indent="0" algn="ctr">
              <a:buNone/>
            </a:pPr>
            <a:r>
              <a:rPr lang="es-ES_tradnl" altLang="es-ES_tradnl" sz="2400" dirty="0"/>
              <a:t>Comité Responsable:</a:t>
            </a:r>
          </a:p>
          <a:p>
            <a:pPr marL="0" indent="0" algn="ctr">
              <a:buNone/>
            </a:pPr>
            <a:endParaRPr lang="es-ES_tradnl" altLang="es-ES_tradnl" sz="2400" dirty="0"/>
          </a:p>
          <a:p>
            <a:pPr algn="ctr"/>
            <a:r>
              <a:rPr lang="es-ES_tradnl" altLang="es-ES_tradnl" sz="2400" dirty="0"/>
              <a:t>Julio Santana</a:t>
            </a:r>
          </a:p>
          <a:p>
            <a:pPr algn="ctr"/>
            <a:r>
              <a:rPr lang="es-ES_tradnl" altLang="es-ES_tradnl" sz="2400" dirty="0"/>
              <a:t>Oscar de la Maza</a:t>
            </a:r>
          </a:p>
          <a:p>
            <a:pPr algn="ctr"/>
            <a:r>
              <a:rPr lang="es-ES_tradnl" altLang="es-ES_tradnl" sz="2400" dirty="0"/>
              <a:t>Yris González</a:t>
            </a:r>
          </a:p>
          <a:p>
            <a:pPr algn="ctr"/>
            <a:r>
              <a:rPr lang="es-ES_tradnl" altLang="es-ES_tradnl" sz="2400" dirty="0"/>
              <a:t>Tomás Varona</a:t>
            </a:r>
          </a:p>
          <a:p>
            <a:pPr algn="ctr"/>
            <a:endParaRPr lang="es-ES_tradnl" altLang="es-ES_tradnl" sz="2400" i="1" dirty="0"/>
          </a:p>
          <a:p>
            <a:pPr marL="0" indent="0" algn="ctr">
              <a:buNone/>
            </a:pPr>
            <a:r>
              <a:rPr lang="es-ES_tradnl" altLang="es-ES_tradnl" sz="2400" i="1" dirty="0"/>
              <a:t>Noviembre 2015</a:t>
            </a:r>
          </a:p>
          <a:p>
            <a:endParaRPr lang="es-ES_tradnl" altLang="es-ES_tradnl"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pic>
        <p:nvPicPr>
          <p:cNvPr id="8" name="Picture 2" descr="Vista actual de la plant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362" y="3512096"/>
            <a:ext cx="2907729" cy="23762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www.solarsostenible.org/wp-content/uploads/2014/01/red-electrica-distribucion-electrica-noticias-solarsostenibl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72275" y="3478932"/>
            <a:ext cx="2904728" cy="23762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2" name="Diagrama 1"/>
          <p:cNvGraphicFramePr/>
          <p:nvPr>
            <p:extLst>
              <p:ext uri="{D42A27DB-BD31-4B8C-83A1-F6EECF244321}">
                <p14:modId xmlns:p14="http://schemas.microsoft.com/office/powerpoint/2010/main" val="2715191924"/>
              </p:ext>
            </p:extLst>
          </p:nvPr>
        </p:nvGraphicFramePr>
        <p:xfrm>
          <a:off x="174948" y="692696"/>
          <a:ext cx="9937104" cy="6012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n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Tree>
    <p:extLst>
      <p:ext uri="{BB962C8B-B14F-4D97-AF65-F5344CB8AC3E}">
        <p14:creationId xmlns:p14="http://schemas.microsoft.com/office/powerpoint/2010/main" val="15863305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771525" y="-18256"/>
            <a:ext cx="8743950" cy="1143000"/>
          </a:xfrm>
          <a:ln/>
        </p:spPr>
        <p:txBody>
          <a:bodyPr/>
          <a:lstStyle/>
          <a:p>
            <a:r>
              <a:rPr lang="es-ES_tradnl" altLang="es-ES_tradnl" sz="3200" dirty="0"/>
              <a:t> RESUMEN</a:t>
            </a:r>
            <a:br>
              <a:rPr lang="es-ES_tradnl" altLang="es-ES_tradnl" sz="3200" dirty="0"/>
            </a:br>
            <a:r>
              <a:rPr lang="es-ES_tradnl" altLang="es-ES_tradnl" sz="3200" dirty="0"/>
              <a:t>IV. Rutas de la Reforma Organizativa</a:t>
            </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graphicFrame>
        <p:nvGraphicFramePr>
          <p:cNvPr id="2" name="Tabla 1"/>
          <p:cNvGraphicFramePr>
            <a:graphicFrameLocks noGrp="1"/>
          </p:cNvGraphicFramePr>
          <p:nvPr>
            <p:extLst>
              <p:ext uri="{D42A27DB-BD31-4B8C-83A1-F6EECF244321}">
                <p14:modId xmlns:p14="http://schemas.microsoft.com/office/powerpoint/2010/main" val="3365593759"/>
              </p:ext>
            </p:extLst>
          </p:nvPr>
        </p:nvGraphicFramePr>
        <p:xfrm>
          <a:off x="30932" y="1141033"/>
          <a:ext cx="10081120" cy="5651815"/>
        </p:xfrm>
        <a:graphic>
          <a:graphicData uri="http://schemas.openxmlformats.org/drawingml/2006/table">
            <a:tbl>
              <a:tblPr firstRow="1" bandRow="1">
                <a:tableStyleId>{5C22544A-7EE6-4342-B048-85BDC9FD1C3A}</a:tableStyleId>
              </a:tblPr>
              <a:tblGrid>
                <a:gridCol w="3535916">
                  <a:extLst>
                    <a:ext uri="{9D8B030D-6E8A-4147-A177-3AD203B41FA5}">
                      <a16:colId xmlns:a16="http://schemas.microsoft.com/office/drawing/2014/main" val="20000"/>
                    </a:ext>
                  </a:extLst>
                </a:gridCol>
                <a:gridCol w="6545204">
                  <a:extLst>
                    <a:ext uri="{9D8B030D-6E8A-4147-A177-3AD203B41FA5}">
                      <a16:colId xmlns:a16="http://schemas.microsoft.com/office/drawing/2014/main" val="20001"/>
                    </a:ext>
                  </a:extLst>
                </a:gridCol>
              </a:tblGrid>
              <a:tr h="423915">
                <a:tc>
                  <a:txBody>
                    <a:bodyPr/>
                    <a:lstStyle/>
                    <a:p>
                      <a:pPr algn="ctr"/>
                      <a:r>
                        <a:rPr lang="es-ES_tradnl" sz="2000" dirty="0"/>
                        <a:t>Entidades/Organismos</a:t>
                      </a:r>
                    </a:p>
                  </a:txBody>
                  <a:tcPr>
                    <a:solidFill>
                      <a:schemeClr val="bg1"/>
                    </a:solidFill>
                  </a:tcPr>
                </a:tc>
                <a:tc>
                  <a:txBody>
                    <a:bodyPr/>
                    <a:lstStyle/>
                    <a:p>
                      <a:pPr algn="ctr"/>
                      <a:r>
                        <a:rPr lang="es-ES_tradnl" sz="2000" dirty="0"/>
                        <a:t>Se transforma en:/y/o Funciones Básicas</a:t>
                      </a:r>
                    </a:p>
                  </a:txBody>
                  <a:tcPr>
                    <a:solidFill>
                      <a:srgbClr val="002060"/>
                    </a:solidFill>
                  </a:tcPr>
                </a:tc>
                <a:extLst>
                  <a:ext uri="{0D108BD9-81ED-4DB2-BD59-A6C34878D82A}">
                    <a16:rowId xmlns:a16="http://schemas.microsoft.com/office/drawing/2014/main" val="10000"/>
                  </a:ext>
                </a:extLst>
              </a:tr>
              <a:tr h="733698">
                <a:tc>
                  <a:txBody>
                    <a:bodyPr/>
                    <a:lstStyle/>
                    <a:p>
                      <a:r>
                        <a:rPr lang="es-ES_tradnl" sz="1800" b="1" dirty="0">
                          <a:solidFill>
                            <a:schemeClr val="accent5">
                              <a:lumMod val="10000"/>
                            </a:schemeClr>
                          </a:solidFill>
                          <a:latin typeface="Georgia" panose="02040502050405020303" pitchFamily="18" charset="0"/>
                        </a:rPr>
                        <a:t>Ministerio de Energía y Minas</a:t>
                      </a:r>
                    </a:p>
                  </a:txBody>
                  <a:tcPr/>
                </a:tc>
                <a:tc>
                  <a:txBody>
                    <a:bodyPr/>
                    <a:lstStyle/>
                    <a:p>
                      <a:r>
                        <a:rPr lang="es-ES_tradnl" sz="1400" b="1" dirty="0">
                          <a:solidFill>
                            <a:srgbClr val="0070C0"/>
                          </a:solidFill>
                          <a:latin typeface="Georgia" panose="02040502050405020303" pitchFamily="18" charset="0"/>
                        </a:rPr>
                        <a:t>MEM:</a:t>
                      </a:r>
                      <a:r>
                        <a:rPr lang="es-ES_tradnl" sz="1400" dirty="0">
                          <a:solidFill>
                            <a:srgbClr val="002060"/>
                          </a:solidFill>
                          <a:latin typeface="Georgia" panose="02040502050405020303" pitchFamily="18" charset="0"/>
                        </a:rPr>
                        <a:t> </a:t>
                      </a:r>
                      <a:r>
                        <a:rPr lang="es-ES_tradnl" sz="1400" dirty="0">
                          <a:solidFill>
                            <a:schemeClr val="bg1"/>
                          </a:solidFill>
                          <a:latin typeface="Georgia" panose="02040502050405020303" pitchFamily="18" charset="0"/>
                        </a:rPr>
                        <a:t>Órgano</a:t>
                      </a:r>
                      <a:r>
                        <a:rPr lang="es-ES_tradnl" sz="1400" baseline="0" dirty="0">
                          <a:solidFill>
                            <a:schemeClr val="bg1"/>
                          </a:solidFill>
                          <a:latin typeface="Georgia" panose="02040502050405020303" pitchFamily="18" charset="0"/>
                        </a:rPr>
                        <a:t> Rector, formulador y administrador de las políticas del sector energético nacional, responsable del direccionamiento estratégico del subsector (planes referenciales, planes sectoriales y subsectoriales de desarrollo, y planes de expansión, estrategias de seguridad energética nacional).</a:t>
                      </a:r>
                      <a:endParaRPr lang="es-ES_tradnl" sz="1400" dirty="0">
                        <a:solidFill>
                          <a:schemeClr val="bg1"/>
                        </a:solidFill>
                        <a:latin typeface="Georgia" panose="02040502050405020303" pitchFamily="18" charset="0"/>
                      </a:endParaRPr>
                    </a:p>
                  </a:txBody>
                  <a:tcPr/>
                </a:tc>
                <a:extLst>
                  <a:ext uri="{0D108BD9-81ED-4DB2-BD59-A6C34878D82A}">
                    <a16:rowId xmlns:a16="http://schemas.microsoft.com/office/drawing/2014/main" val="10001"/>
                  </a:ext>
                </a:extLst>
              </a:tr>
              <a:tr h="991180">
                <a:tc>
                  <a:txBody>
                    <a:bodyPr/>
                    <a:lstStyle/>
                    <a:p>
                      <a:endParaRPr lang="es-ES_tradnl" sz="1800" b="1" dirty="0">
                        <a:solidFill>
                          <a:schemeClr val="accent5">
                            <a:lumMod val="10000"/>
                          </a:schemeClr>
                        </a:solidFill>
                        <a:latin typeface="Georgia" panose="02040502050405020303" pitchFamily="18" charset="0"/>
                      </a:endParaRPr>
                    </a:p>
                    <a:p>
                      <a:r>
                        <a:rPr lang="es-ES_tradnl" sz="1800" b="1" dirty="0">
                          <a:solidFill>
                            <a:schemeClr val="accent5">
                              <a:lumMod val="10000"/>
                            </a:schemeClr>
                          </a:solidFill>
                          <a:latin typeface="Georgia" panose="02040502050405020303" pitchFamily="18" charset="0"/>
                        </a:rPr>
                        <a:t>Comisión</a:t>
                      </a:r>
                      <a:r>
                        <a:rPr lang="es-ES_tradnl" sz="1800" b="1" baseline="0" dirty="0">
                          <a:solidFill>
                            <a:schemeClr val="accent5">
                              <a:lumMod val="10000"/>
                            </a:schemeClr>
                          </a:solidFill>
                          <a:latin typeface="Georgia" panose="02040502050405020303" pitchFamily="18" charset="0"/>
                        </a:rPr>
                        <a:t> Nacional de Energía</a:t>
                      </a:r>
                      <a:endParaRPr lang="es-ES_tradnl" sz="1800" b="1" dirty="0">
                        <a:solidFill>
                          <a:schemeClr val="accent5">
                            <a:lumMod val="10000"/>
                          </a:schemeClr>
                        </a:solidFill>
                        <a:latin typeface="Georgia" panose="02040502050405020303" pitchFamily="18" charset="0"/>
                      </a:endParaRPr>
                    </a:p>
                  </a:txBody>
                  <a:tcPr>
                    <a:solidFill>
                      <a:schemeClr val="accent4"/>
                    </a:solidFill>
                  </a:tcPr>
                </a:tc>
                <a:tc>
                  <a:txBody>
                    <a:bodyPr/>
                    <a:lstStyle/>
                    <a:p>
                      <a:r>
                        <a:rPr lang="es-DO" sz="1400" b="0" baseline="0" dirty="0">
                          <a:solidFill>
                            <a:schemeClr val="bg1"/>
                          </a:solidFill>
                          <a:latin typeface="Georgia" panose="02040502050405020303" pitchFamily="18" charset="0"/>
                        </a:rPr>
                        <a:t>Sus funciones actuales se integran en el corto plazo a las unidades sustantivas del MEM, según corresponda de conformidad con su estructura orgánica (cuatro direcciones que duplican las funciones de la mayoría de tales unidades).</a:t>
                      </a:r>
                      <a:endParaRPr lang="es-ES_tradnl" sz="1400" b="0" dirty="0">
                        <a:solidFill>
                          <a:schemeClr val="bg1"/>
                        </a:solidFill>
                        <a:latin typeface="Georgia" panose="02040502050405020303" pitchFamily="18" charset="0"/>
                      </a:endParaRPr>
                    </a:p>
                  </a:txBody>
                  <a:tcPr>
                    <a:solidFill>
                      <a:schemeClr val="tx1"/>
                    </a:solidFill>
                  </a:tcPr>
                </a:tc>
                <a:extLst>
                  <a:ext uri="{0D108BD9-81ED-4DB2-BD59-A6C34878D82A}">
                    <a16:rowId xmlns:a16="http://schemas.microsoft.com/office/drawing/2014/main" val="10002"/>
                  </a:ext>
                </a:extLst>
              </a:tr>
              <a:tr h="2702016">
                <a:tc>
                  <a:txBody>
                    <a:bodyPr/>
                    <a:lstStyle/>
                    <a:p>
                      <a:endParaRPr lang="es-ES_tradnl" sz="1800" b="1" dirty="0">
                        <a:solidFill>
                          <a:schemeClr val="accent5">
                            <a:lumMod val="10000"/>
                          </a:schemeClr>
                        </a:solidFill>
                        <a:latin typeface="Georgia" panose="02040502050405020303" pitchFamily="18" charset="0"/>
                      </a:endParaRPr>
                    </a:p>
                    <a:p>
                      <a:endParaRPr lang="es-ES_tradnl" sz="1800" b="1" dirty="0">
                        <a:solidFill>
                          <a:schemeClr val="accent5">
                            <a:lumMod val="10000"/>
                          </a:schemeClr>
                        </a:solidFill>
                        <a:latin typeface="Georgia" panose="02040502050405020303" pitchFamily="18" charset="0"/>
                      </a:endParaRPr>
                    </a:p>
                    <a:p>
                      <a:endParaRPr lang="es-ES_tradnl" sz="1800" b="1" dirty="0">
                        <a:solidFill>
                          <a:schemeClr val="accent5">
                            <a:lumMod val="10000"/>
                          </a:schemeClr>
                        </a:solidFill>
                        <a:latin typeface="Georgia" panose="02040502050405020303" pitchFamily="18" charset="0"/>
                      </a:endParaRPr>
                    </a:p>
                    <a:p>
                      <a:endParaRPr lang="es-ES_tradnl" sz="1800" b="1" dirty="0">
                        <a:solidFill>
                          <a:schemeClr val="accent5">
                            <a:lumMod val="10000"/>
                          </a:schemeClr>
                        </a:solidFill>
                        <a:latin typeface="Georgia" panose="02040502050405020303" pitchFamily="18" charset="0"/>
                      </a:endParaRPr>
                    </a:p>
                    <a:p>
                      <a:r>
                        <a:rPr lang="es-ES_tradnl" sz="1800" b="1" dirty="0">
                          <a:solidFill>
                            <a:schemeClr val="accent5">
                              <a:lumMod val="10000"/>
                            </a:schemeClr>
                          </a:solidFill>
                          <a:latin typeface="Georgia" panose="02040502050405020303" pitchFamily="18" charset="0"/>
                        </a:rPr>
                        <a:t>Superintendencia de Electricidad (SIE)</a:t>
                      </a:r>
                    </a:p>
                  </a:txBody>
                  <a:tcPr/>
                </a:tc>
                <a:tc>
                  <a:txBody>
                    <a:bodyPr/>
                    <a:lstStyle/>
                    <a:p>
                      <a:r>
                        <a:rPr lang="es-DO" sz="1400" b="1" dirty="0">
                          <a:solidFill>
                            <a:srgbClr val="0070C0"/>
                          </a:solidFill>
                          <a:latin typeface="Georgia" panose="02040502050405020303" pitchFamily="18" charset="0"/>
                        </a:rPr>
                        <a:t>Superintendencia</a:t>
                      </a:r>
                      <a:r>
                        <a:rPr lang="es-DO" sz="1400" b="1" baseline="0" dirty="0">
                          <a:solidFill>
                            <a:srgbClr val="0070C0"/>
                          </a:solidFill>
                          <a:latin typeface="Georgia" panose="02040502050405020303" pitchFamily="18" charset="0"/>
                        </a:rPr>
                        <a:t> de Electricidad (SIE)</a:t>
                      </a:r>
                      <a:r>
                        <a:rPr lang="es-DO" sz="1400" dirty="0">
                          <a:solidFill>
                            <a:srgbClr val="0070C0"/>
                          </a:solidFill>
                          <a:latin typeface="Georgia" panose="02040502050405020303" pitchFamily="18" charset="0"/>
                        </a:rPr>
                        <a:t>: </a:t>
                      </a:r>
                      <a:r>
                        <a:rPr lang="es-DO" sz="1400" dirty="0">
                          <a:solidFill>
                            <a:schemeClr val="bg1"/>
                          </a:solidFill>
                          <a:latin typeface="Georgia" panose="02040502050405020303" pitchFamily="18" charset="0"/>
                        </a:rPr>
                        <a:t>Garantizar la </a:t>
                      </a:r>
                      <a:r>
                        <a:rPr lang="es-DO" sz="1400" b="1" dirty="0">
                          <a:solidFill>
                            <a:schemeClr val="bg1"/>
                          </a:solidFill>
                          <a:latin typeface="Georgia" panose="02040502050405020303" pitchFamily="18" charset="0"/>
                        </a:rPr>
                        <a:t>competencia efectiva </a:t>
                      </a:r>
                      <a:r>
                        <a:rPr lang="es-DO" sz="1400" dirty="0">
                          <a:solidFill>
                            <a:schemeClr val="bg1"/>
                          </a:solidFill>
                          <a:latin typeface="Georgia" panose="02040502050405020303" pitchFamily="18" charset="0"/>
                        </a:rPr>
                        <a:t>en los mercados energéticos; funcionamiento no discriminatorio y eficiente del mercado; </a:t>
                      </a:r>
                      <a:r>
                        <a:rPr lang="es-DO" sz="1400" b="1" dirty="0">
                          <a:solidFill>
                            <a:schemeClr val="bg1"/>
                          </a:solidFill>
                          <a:latin typeface="Georgia" panose="02040502050405020303" pitchFamily="18" charset="0"/>
                        </a:rPr>
                        <a:t>seguimiento y vigilancia</a:t>
                      </a:r>
                      <a:r>
                        <a:rPr lang="es-DO" sz="1400" dirty="0">
                          <a:solidFill>
                            <a:schemeClr val="bg1"/>
                          </a:solidFill>
                          <a:latin typeface="Georgia" panose="02040502050405020303" pitchFamily="18" charset="0"/>
                        </a:rPr>
                        <a:t>:</a:t>
                      </a:r>
                      <a:r>
                        <a:rPr lang="es-DO" sz="1400" baseline="0" dirty="0">
                          <a:solidFill>
                            <a:schemeClr val="bg1"/>
                          </a:solidFill>
                          <a:latin typeface="Georgia" panose="02040502050405020303" pitchFamily="18" charset="0"/>
                        </a:rPr>
                        <a:t> </a:t>
                      </a:r>
                      <a:r>
                        <a:rPr lang="es-DO" sz="1400" dirty="0">
                          <a:solidFill>
                            <a:schemeClr val="bg1"/>
                          </a:solidFill>
                          <a:latin typeface="Georgia" panose="02040502050405020303" pitchFamily="18" charset="0"/>
                        </a:rPr>
                        <a:t>asignación de la capacidad de las interconexiones; gestión de las congestiones a nivel nacional; eficacia en el desarrollo y mantenimiento de las redes;</a:t>
                      </a:r>
                      <a:r>
                        <a:rPr lang="es-DO" sz="1400" baseline="0" dirty="0">
                          <a:solidFill>
                            <a:schemeClr val="bg1"/>
                          </a:solidFill>
                          <a:latin typeface="Georgia" panose="02040502050405020303" pitchFamily="18" charset="0"/>
                        </a:rPr>
                        <a:t> </a:t>
                      </a:r>
                      <a:r>
                        <a:rPr lang="es-DO" sz="1400" dirty="0">
                          <a:solidFill>
                            <a:schemeClr val="bg1"/>
                          </a:solidFill>
                          <a:latin typeface="Georgia" panose="02040502050405020303" pitchFamily="18" charset="0"/>
                        </a:rPr>
                        <a:t>separación efectiva de las cuentas de las actividades reguladas de las no reguladas; condiciones de acceso a la red; determinación de las tarifas para la conexión de nuevos generadores; metodología de conexión y acceso a las redes nacionales (incluyendo las tarifas de transporte y distribución); cumplimiento de normas y reglamentos, autoridad de resolución de conflictos. Etc.</a:t>
                      </a:r>
                    </a:p>
                    <a:p>
                      <a:r>
                        <a:rPr lang="es-DO" sz="1400" b="1" dirty="0">
                          <a:solidFill>
                            <a:srgbClr val="002060"/>
                          </a:solidFill>
                          <a:latin typeface="Georgia" panose="02040502050405020303" pitchFamily="18" charset="0"/>
                        </a:rPr>
                        <a:t>Características:</a:t>
                      </a:r>
                      <a:r>
                        <a:rPr lang="es-DO" sz="1400" b="1" baseline="0" dirty="0">
                          <a:solidFill>
                            <a:srgbClr val="002060"/>
                          </a:solidFill>
                          <a:latin typeface="Georgia" panose="02040502050405020303" pitchFamily="18" charset="0"/>
                        </a:rPr>
                        <a:t> </a:t>
                      </a:r>
                      <a:r>
                        <a:rPr lang="es-DO" sz="1400" b="0" i="1" baseline="0" dirty="0">
                          <a:solidFill>
                            <a:srgbClr val="002060"/>
                          </a:solidFill>
                          <a:latin typeface="Georgia" panose="02040502050405020303" pitchFamily="18" charset="0"/>
                        </a:rPr>
                        <a:t>A</a:t>
                      </a:r>
                      <a:r>
                        <a:rPr lang="es-DO" sz="1400" i="1" baseline="0" dirty="0">
                          <a:solidFill>
                            <a:srgbClr val="002060"/>
                          </a:solidFill>
                          <a:latin typeface="Georgia" panose="02040502050405020303" pitchFamily="18" charset="0"/>
                        </a:rPr>
                        <a:t>utonomía, independencia y rendición de cuentas; entidad pública descentralizada adscrita y alineada al MEM en el ámbito de las políticas; poderes judiciales o cuasi-judiciales; independencia regulatoria frente a las partes interesadas (industria y consumidores) y otros grupos de interés.</a:t>
                      </a:r>
                      <a:endParaRPr lang="es-DO" sz="1400" i="1" dirty="0">
                        <a:solidFill>
                          <a:srgbClr val="002060"/>
                        </a:solidFill>
                        <a:latin typeface="Georgia" panose="02040502050405020303" pitchFamily="18" charset="0"/>
                      </a:endParaRPr>
                    </a:p>
                  </a:txBody>
                  <a:tcPr>
                    <a:solidFill>
                      <a:schemeClr val="accent5"/>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658630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2" name="Tabla 1"/>
          <p:cNvGraphicFramePr>
            <a:graphicFrameLocks noGrp="1"/>
          </p:cNvGraphicFramePr>
          <p:nvPr>
            <p:extLst>
              <p:ext uri="{D42A27DB-BD31-4B8C-83A1-F6EECF244321}">
                <p14:modId xmlns:p14="http://schemas.microsoft.com/office/powerpoint/2010/main" val="1513969188"/>
              </p:ext>
            </p:extLst>
          </p:nvPr>
        </p:nvGraphicFramePr>
        <p:xfrm>
          <a:off x="246956" y="116632"/>
          <a:ext cx="9865096" cy="6588968"/>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7200800">
                  <a:extLst>
                    <a:ext uri="{9D8B030D-6E8A-4147-A177-3AD203B41FA5}">
                      <a16:colId xmlns:a16="http://schemas.microsoft.com/office/drawing/2014/main" val="20001"/>
                    </a:ext>
                  </a:extLst>
                </a:gridCol>
              </a:tblGrid>
              <a:tr h="468527">
                <a:tc>
                  <a:txBody>
                    <a:bodyPr/>
                    <a:lstStyle/>
                    <a:p>
                      <a:pPr algn="ctr"/>
                      <a:r>
                        <a:rPr lang="es-ES_tradnl" sz="2000" dirty="0"/>
                        <a:t>Entidades/Organismos</a:t>
                      </a:r>
                    </a:p>
                  </a:txBody>
                  <a:tcPr>
                    <a:solidFill>
                      <a:schemeClr val="bg1"/>
                    </a:solidFill>
                  </a:tcPr>
                </a:tc>
                <a:tc>
                  <a:txBody>
                    <a:bodyPr/>
                    <a:lstStyle/>
                    <a:p>
                      <a:pPr algn="ctr"/>
                      <a:r>
                        <a:rPr lang="es-ES_tradnl" sz="2000" dirty="0"/>
                        <a:t>Se crean</a:t>
                      </a:r>
                      <a:r>
                        <a:rPr lang="es-ES_tradnl" sz="2000" baseline="0" dirty="0"/>
                        <a:t> con las siguientes características:</a:t>
                      </a:r>
                      <a:endParaRPr lang="es-ES_tradnl" sz="2000" dirty="0"/>
                    </a:p>
                  </a:txBody>
                  <a:tcPr>
                    <a:solidFill>
                      <a:srgbClr val="002060"/>
                    </a:solidFill>
                  </a:tcPr>
                </a:tc>
                <a:extLst>
                  <a:ext uri="{0D108BD9-81ED-4DB2-BD59-A6C34878D82A}">
                    <a16:rowId xmlns:a16="http://schemas.microsoft.com/office/drawing/2014/main" val="10000"/>
                  </a:ext>
                </a:extLst>
              </a:tr>
              <a:tr h="6120441">
                <a:tc>
                  <a:txBody>
                    <a:bodyPr/>
                    <a:lstStyle/>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endParaRPr lang="es-ES_tradnl" sz="1600" b="1" dirty="0">
                        <a:solidFill>
                          <a:schemeClr val="accent5">
                            <a:lumMod val="10000"/>
                          </a:schemeClr>
                        </a:solidFill>
                        <a:latin typeface="Georgia" panose="02040502050405020303" pitchFamily="18" charset="0"/>
                      </a:endParaRPr>
                    </a:p>
                    <a:p>
                      <a:r>
                        <a:rPr lang="es-ES_tradnl" sz="1800" b="1" dirty="0">
                          <a:solidFill>
                            <a:srgbClr val="680A13"/>
                          </a:solidFill>
                          <a:latin typeface="Georgia" panose="02040502050405020303" pitchFamily="18" charset="0"/>
                        </a:rPr>
                        <a:t>CORPORACIÓN DE EMPRESAS ELÉCTRICAS ESTATALES (CDEEE)</a:t>
                      </a:r>
                    </a:p>
                  </a:txBody>
                  <a:tcPr/>
                </a:tc>
                <a:tc>
                  <a:txBody>
                    <a:bodyPr/>
                    <a:lstStyle/>
                    <a:p>
                      <a:r>
                        <a:rPr lang="es-DO" sz="1800" b="1" dirty="0">
                          <a:solidFill>
                            <a:srgbClr val="C00000"/>
                          </a:solidFill>
                          <a:latin typeface="Georgia" panose="02040502050405020303" pitchFamily="18" charset="0"/>
                        </a:rPr>
                        <a:t> EEGE, EETE y EEDE</a:t>
                      </a:r>
                      <a:r>
                        <a:rPr lang="es-DO" sz="1400" b="1" dirty="0">
                          <a:solidFill>
                            <a:srgbClr val="C00000"/>
                          </a:solidFill>
                          <a:latin typeface="Georgia" panose="02040502050405020303" pitchFamily="18" charset="0"/>
                        </a:rPr>
                        <a:t>:</a:t>
                      </a:r>
                    </a:p>
                    <a:p>
                      <a:endParaRPr lang="es-DO" sz="1600" b="1" dirty="0">
                        <a:solidFill>
                          <a:srgbClr val="C00000"/>
                        </a:solidFill>
                        <a:latin typeface="Georgia" panose="02040502050405020303" pitchFamily="18" charset="0"/>
                      </a:endParaRPr>
                    </a:p>
                    <a:p>
                      <a:pPr marL="285750" indent="-285750">
                        <a:buFont typeface="Wingdings" panose="05000000000000000000" pitchFamily="2" charset="2"/>
                        <a:buChar char="q"/>
                      </a:pPr>
                      <a:r>
                        <a:rPr lang="es-DO" sz="1600" b="1" i="1" dirty="0">
                          <a:solidFill>
                            <a:srgbClr val="0070C0"/>
                          </a:solidFill>
                          <a:latin typeface="Georgia" panose="02040502050405020303" pitchFamily="18" charset="0"/>
                        </a:rPr>
                        <a:t>Unidades de negocios</a:t>
                      </a:r>
                      <a:r>
                        <a:rPr lang="es-DO" sz="1600" b="1" dirty="0">
                          <a:solidFill>
                            <a:schemeClr val="bg1"/>
                          </a:solidFill>
                          <a:latin typeface="Georgia" panose="02040502050405020303" pitchFamily="18" charset="0"/>
                        </a:rPr>
                        <a:t>: </a:t>
                      </a:r>
                      <a:r>
                        <a:rPr lang="es-DO" sz="1600" b="0" dirty="0">
                          <a:solidFill>
                            <a:schemeClr val="bg1"/>
                          </a:solidFill>
                          <a:latin typeface="Georgia" panose="02040502050405020303" pitchFamily="18" charset="0"/>
                        </a:rPr>
                        <a:t>matriz-subsidiarias que funcionan</a:t>
                      </a:r>
                      <a:r>
                        <a:rPr lang="es-DO" sz="1600" b="0" baseline="0" dirty="0">
                          <a:solidFill>
                            <a:schemeClr val="bg1"/>
                          </a:solidFill>
                          <a:latin typeface="Georgia" panose="02040502050405020303" pitchFamily="18" charset="0"/>
                        </a:rPr>
                        <a:t> bajo</a:t>
                      </a:r>
                      <a:r>
                        <a:rPr lang="es-DO" sz="1600" b="0" dirty="0">
                          <a:solidFill>
                            <a:schemeClr val="bg1"/>
                          </a:solidFill>
                          <a:latin typeface="Georgia" panose="02040502050405020303" pitchFamily="18" charset="0"/>
                        </a:rPr>
                        <a:t> estándares internacionales en toda la cadena de valor de la electricidad.</a:t>
                      </a:r>
                    </a:p>
                    <a:p>
                      <a:pPr marL="285750" indent="-285750">
                        <a:buFont typeface="Wingdings" panose="05000000000000000000" pitchFamily="2" charset="2"/>
                        <a:buChar char="q"/>
                      </a:pPr>
                      <a:r>
                        <a:rPr lang="es-DO" sz="1600" b="1" i="1" dirty="0">
                          <a:solidFill>
                            <a:srgbClr val="0070C0"/>
                          </a:solidFill>
                          <a:latin typeface="Georgia" panose="02040502050405020303" pitchFamily="18" charset="0"/>
                        </a:rPr>
                        <a:t>Gobernanza Corporativa</a:t>
                      </a:r>
                      <a:r>
                        <a:rPr lang="es-DO" sz="1600" b="1" dirty="0">
                          <a:solidFill>
                            <a:srgbClr val="0070C0"/>
                          </a:solidFill>
                          <a:latin typeface="Georgia" panose="02040502050405020303" pitchFamily="18" charset="0"/>
                        </a:rPr>
                        <a:t>:</a:t>
                      </a:r>
                      <a:r>
                        <a:rPr lang="es-DO" sz="1600" b="1" dirty="0">
                          <a:solidFill>
                            <a:schemeClr val="bg1"/>
                          </a:solidFill>
                          <a:latin typeface="Georgia" panose="02040502050405020303" pitchFamily="18" charset="0"/>
                        </a:rPr>
                        <a:t> </a:t>
                      </a:r>
                      <a:r>
                        <a:rPr lang="es-DO" sz="1600" b="0" dirty="0">
                          <a:solidFill>
                            <a:schemeClr val="bg1"/>
                          </a:solidFill>
                          <a:latin typeface="Georgia" panose="02040502050405020303" pitchFamily="18" charset="0"/>
                        </a:rPr>
                        <a:t>Junta Directiva que estaría integrada por ejecutivos de alto nivel técnico y experiencia, presidida por el MEM.</a:t>
                      </a:r>
                      <a:endParaRPr lang="es-DO" sz="1600" b="0" baseline="0" dirty="0">
                        <a:solidFill>
                          <a:schemeClr val="bg1"/>
                        </a:solidFill>
                        <a:latin typeface="Georgia" panose="02040502050405020303" pitchFamily="18" charset="0"/>
                      </a:endParaRPr>
                    </a:p>
                    <a:p>
                      <a:pPr marL="285750" indent="-285750">
                        <a:buFont typeface="Wingdings" panose="05000000000000000000" pitchFamily="2" charset="2"/>
                        <a:buChar char="q"/>
                      </a:pPr>
                      <a:r>
                        <a:rPr lang="es-DO" sz="1600" b="1" i="1" dirty="0">
                          <a:solidFill>
                            <a:srgbClr val="0070C0"/>
                          </a:solidFill>
                          <a:latin typeface="Georgia" panose="02040502050405020303" pitchFamily="18" charset="0"/>
                        </a:rPr>
                        <a:t>Equipos ejecutivos </a:t>
                      </a:r>
                      <a:r>
                        <a:rPr lang="es-DO" sz="1600" b="0" dirty="0">
                          <a:solidFill>
                            <a:schemeClr val="bg1"/>
                          </a:solidFill>
                          <a:latin typeface="Georgia" panose="02040502050405020303" pitchFamily="18" charset="0"/>
                        </a:rPr>
                        <a:t>manejarían las empresas individuales (distribución, transmisión y generación) con representación en las Juntas Directivas.</a:t>
                      </a:r>
                    </a:p>
                    <a:p>
                      <a:pPr marL="285750" indent="-285750">
                        <a:buFont typeface="Wingdings" panose="05000000000000000000" pitchFamily="2" charset="2"/>
                        <a:buChar char="q"/>
                      </a:pPr>
                      <a:r>
                        <a:rPr lang="es-DO" sz="1600" b="1" i="1" dirty="0">
                          <a:solidFill>
                            <a:srgbClr val="0070C0"/>
                          </a:solidFill>
                          <a:latin typeface="Georgia" panose="02040502050405020303" pitchFamily="18" charset="0"/>
                        </a:rPr>
                        <a:t>Propietarias</a:t>
                      </a:r>
                      <a:r>
                        <a:rPr lang="es-DO" sz="1600" b="0" dirty="0">
                          <a:solidFill>
                            <a:schemeClr val="bg1"/>
                          </a:solidFill>
                          <a:latin typeface="Georgia" panose="02040502050405020303" pitchFamily="18" charset="0"/>
                        </a:rPr>
                        <a:t> de las plantas de generación con las que se cuenta actualmente y de los segmentos</a:t>
                      </a:r>
                      <a:r>
                        <a:rPr lang="es-DO" sz="1600" b="0" baseline="0" dirty="0">
                          <a:solidFill>
                            <a:schemeClr val="bg1"/>
                          </a:solidFill>
                          <a:latin typeface="Georgia" panose="02040502050405020303" pitchFamily="18" charset="0"/>
                        </a:rPr>
                        <a:t> integrados de distribución, así como de la empresa estatal de transmisión.</a:t>
                      </a:r>
                    </a:p>
                    <a:p>
                      <a:pPr marL="285750" indent="-285750">
                        <a:buFont typeface="Wingdings" panose="05000000000000000000" pitchFamily="2" charset="2"/>
                        <a:buChar char="v"/>
                      </a:pPr>
                      <a:r>
                        <a:rPr lang="es-DO" sz="1600" b="1" i="1" baseline="0" dirty="0">
                          <a:solidFill>
                            <a:srgbClr val="0070C0"/>
                          </a:solidFill>
                          <a:latin typeface="Georgia" panose="02040502050405020303" pitchFamily="18" charset="0"/>
                        </a:rPr>
                        <a:t>Una estructura de gestión única</a:t>
                      </a:r>
                      <a:r>
                        <a:rPr lang="es-DO" sz="1600" b="1" baseline="0" dirty="0">
                          <a:solidFill>
                            <a:srgbClr val="0070C0"/>
                          </a:solidFill>
                          <a:latin typeface="Georgia" panose="02040502050405020303" pitchFamily="18" charset="0"/>
                        </a:rPr>
                        <a:t> en el segmento de distribución</a:t>
                      </a:r>
                      <a:r>
                        <a:rPr lang="es-DO" sz="1600" b="0" baseline="0" dirty="0">
                          <a:solidFill>
                            <a:schemeClr val="bg1"/>
                          </a:solidFill>
                          <a:latin typeface="Georgia" panose="02040502050405020303" pitchFamily="18" charset="0"/>
                        </a:rPr>
                        <a:t>, con un administrador especializado para cada actividad primaria:           </a:t>
                      </a:r>
                    </a:p>
                    <a:p>
                      <a:pPr marL="285750" indent="-285750">
                        <a:buFont typeface="Wingdings" panose="05000000000000000000" pitchFamily="2" charset="2"/>
                        <a:buChar char="v"/>
                      </a:pPr>
                      <a:r>
                        <a:rPr lang="es-DO" sz="1400" b="0" baseline="0" dirty="0">
                          <a:solidFill>
                            <a:schemeClr val="bg1"/>
                          </a:solidFill>
                          <a:latin typeface="Georgia" panose="02040502050405020303" pitchFamily="18" charset="0"/>
                        </a:rPr>
                        <a:t>(a) Pérdidas en circuitos que requieren rehabilitación (C y D). </a:t>
                      </a:r>
                    </a:p>
                    <a:p>
                      <a:pPr marL="285750" indent="-285750">
                        <a:buFont typeface="Wingdings" panose="05000000000000000000" pitchFamily="2" charset="2"/>
                        <a:buChar char="v"/>
                      </a:pPr>
                      <a:r>
                        <a:rPr lang="es-DO" sz="1400" b="0" baseline="0" dirty="0">
                          <a:solidFill>
                            <a:schemeClr val="bg1"/>
                          </a:solidFill>
                          <a:latin typeface="Georgia" panose="02040502050405020303" pitchFamily="18" charset="0"/>
                        </a:rPr>
                        <a:t>(b) Pérdidas en circuitos regularizados (A y B).</a:t>
                      </a:r>
                    </a:p>
                    <a:p>
                      <a:pPr marL="285750" indent="-285750">
                        <a:buFont typeface="Wingdings" panose="05000000000000000000" pitchFamily="2" charset="2"/>
                        <a:buChar char="v"/>
                      </a:pPr>
                      <a:r>
                        <a:rPr lang="es-DO" sz="1400" b="0" baseline="0" dirty="0">
                          <a:solidFill>
                            <a:schemeClr val="bg1"/>
                          </a:solidFill>
                          <a:latin typeface="Georgia" panose="02040502050405020303" pitchFamily="18" charset="0"/>
                        </a:rPr>
                        <a:t>(c) Gestión de activos.  </a:t>
                      </a:r>
                    </a:p>
                    <a:p>
                      <a:pPr marL="285750" indent="-285750">
                        <a:buFont typeface="Wingdings" panose="05000000000000000000" pitchFamily="2" charset="2"/>
                        <a:buChar char="v"/>
                      </a:pPr>
                      <a:r>
                        <a:rPr lang="es-DO" sz="1400" b="0" baseline="0" dirty="0">
                          <a:solidFill>
                            <a:schemeClr val="bg1"/>
                          </a:solidFill>
                          <a:latin typeface="Georgia" panose="02040502050405020303" pitchFamily="18" charset="0"/>
                        </a:rPr>
                        <a:t>(d) Gestión general de clientes.</a:t>
                      </a:r>
                    </a:p>
                    <a:p>
                      <a:pPr marL="285750" indent="-285750">
                        <a:buFont typeface="Wingdings" panose="05000000000000000000" pitchFamily="2" charset="2"/>
                        <a:buChar char="q"/>
                      </a:pPr>
                      <a:r>
                        <a:rPr lang="es-DO" sz="1600" b="1" i="1" baseline="0" dirty="0">
                          <a:solidFill>
                            <a:srgbClr val="0070C0"/>
                          </a:solidFill>
                          <a:latin typeface="Georgia" panose="02040502050405020303" pitchFamily="18" charset="0"/>
                        </a:rPr>
                        <a:t>EEDE: Comprador</a:t>
                      </a:r>
                      <a:r>
                        <a:rPr lang="es-DO" sz="1600" b="0" i="1" baseline="0" dirty="0">
                          <a:solidFill>
                            <a:schemeClr val="bg1"/>
                          </a:solidFill>
                          <a:latin typeface="Georgia" panose="02040502050405020303" pitchFamily="18" charset="0"/>
                        </a:rPr>
                        <a:t> </a:t>
                      </a:r>
                      <a:r>
                        <a:rPr lang="es-DO" sz="1600" b="1" baseline="0" dirty="0">
                          <a:solidFill>
                            <a:srgbClr val="0070C0"/>
                          </a:solidFill>
                          <a:latin typeface="Georgia" panose="02040502050405020303" pitchFamily="18" charset="0"/>
                        </a:rPr>
                        <a:t>Único de Energía</a:t>
                      </a:r>
                      <a:r>
                        <a:rPr lang="es-DO" sz="1600" b="0" baseline="0" dirty="0">
                          <a:solidFill>
                            <a:schemeClr val="bg1"/>
                          </a:solidFill>
                          <a:latin typeface="Georgia" panose="02040502050405020303" pitchFamily="18" charset="0"/>
                        </a:rPr>
                        <a:t>.</a:t>
                      </a:r>
                      <a:endParaRPr lang="es-DO" sz="1600" b="1" baseline="0" dirty="0">
                        <a:solidFill>
                          <a:schemeClr val="bg1"/>
                        </a:solidFill>
                        <a:latin typeface="Georgia" panose="02040502050405020303" pitchFamily="18" charset="0"/>
                      </a:endParaRPr>
                    </a:p>
                    <a:p>
                      <a:pPr marL="285750" indent="-285750">
                        <a:buFont typeface="Wingdings" panose="05000000000000000000" pitchFamily="2" charset="2"/>
                        <a:buChar char="q"/>
                      </a:pPr>
                      <a:r>
                        <a:rPr lang="es-DO" sz="1600" b="1" i="1" baseline="0" dirty="0">
                          <a:solidFill>
                            <a:srgbClr val="0070C0"/>
                          </a:solidFill>
                          <a:latin typeface="Georgia" panose="02040502050405020303" pitchFamily="18" charset="0"/>
                        </a:rPr>
                        <a:t>Gestión eficiente que maximiza el interés público: </a:t>
                      </a:r>
                      <a:r>
                        <a:rPr lang="es-DO" sz="1600" b="0" baseline="0" dirty="0">
                          <a:solidFill>
                            <a:schemeClr val="bg1"/>
                          </a:solidFill>
                          <a:latin typeface="Georgia" panose="02040502050405020303" pitchFamily="18" charset="0"/>
                        </a:rPr>
                        <a:t>incentivos basados en el mercado, planes de compensación basados en desempeño y otras buenas prácticas de negocio.</a:t>
                      </a:r>
                    </a:p>
                    <a:p>
                      <a:pPr marL="285750" indent="-285750">
                        <a:buFont typeface="Wingdings" panose="05000000000000000000" pitchFamily="2" charset="2"/>
                        <a:buChar char="q"/>
                      </a:pPr>
                      <a:r>
                        <a:rPr lang="es-DO" sz="1600" b="1" baseline="0" dirty="0">
                          <a:solidFill>
                            <a:srgbClr val="0070C0"/>
                          </a:solidFill>
                          <a:latin typeface="Georgia" panose="02040502050405020303" pitchFamily="18" charset="0"/>
                        </a:rPr>
                        <a:t>Bolsa de Valores: </a:t>
                      </a:r>
                      <a:r>
                        <a:rPr lang="es-DO" sz="1600" b="0" baseline="0" dirty="0">
                          <a:solidFill>
                            <a:schemeClr val="bg1"/>
                          </a:solidFill>
                          <a:latin typeface="Georgia" panose="02040502050405020303" pitchFamily="18" charset="0"/>
                        </a:rPr>
                        <a:t>Excepto la EEGE y EETE, los demás componentes podrán c</a:t>
                      </a:r>
                      <a:r>
                        <a:rPr lang="es-DO" sz="1600" b="0" dirty="0">
                          <a:solidFill>
                            <a:schemeClr val="bg1"/>
                          </a:solidFill>
                          <a:latin typeface="Georgia" panose="02040502050405020303" pitchFamily="18" charset="0"/>
                        </a:rPr>
                        <a:t>otizar sus acciones en la bolsa.</a:t>
                      </a:r>
                    </a:p>
                    <a:p>
                      <a:pPr marL="285750" indent="-285750">
                        <a:buFont typeface="Wingdings" panose="05000000000000000000" pitchFamily="2" charset="2"/>
                        <a:buChar char="q"/>
                      </a:pPr>
                      <a:r>
                        <a:rPr lang="es-DO" sz="1600" b="0" dirty="0">
                          <a:solidFill>
                            <a:schemeClr val="bg1"/>
                          </a:solidFill>
                          <a:latin typeface="Georgia" panose="02040502050405020303" pitchFamily="18" charset="0"/>
                        </a:rPr>
                        <a:t>Se abre la posibilidad de participación del sector privado en la comercialización y gestión de cobros.</a:t>
                      </a:r>
                    </a:p>
                  </a:txBody>
                  <a:tcPr>
                    <a:solidFill>
                      <a:schemeClr val="tx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286835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679004" y="-171400"/>
            <a:ext cx="8743950" cy="827856"/>
          </a:xfrm>
          <a:ln/>
        </p:spPr>
        <p:txBody>
          <a:bodyPr/>
          <a:lstStyle/>
          <a:p>
            <a:r>
              <a:rPr lang="es-ES_tradnl" altLang="es-ES_tradnl" sz="3200" dirty="0"/>
              <a:t>V. Puntualizaciones Necesarias</a:t>
            </a:r>
          </a:p>
        </p:txBody>
      </p:sp>
      <p:sp>
        <p:nvSpPr>
          <p:cNvPr id="3077" name="Rectangle 5"/>
          <p:cNvSpPr>
            <a:spLocks noGrp="1" noChangeArrowheads="1"/>
          </p:cNvSpPr>
          <p:nvPr>
            <p:ph type="body" idx="1"/>
          </p:nvPr>
        </p:nvSpPr>
        <p:spPr>
          <a:xfrm>
            <a:off x="30932" y="620688"/>
            <a:ext cx="10153128" cy="6372944"/>
          </a:xfrm>
          <a:solidFill>
            <a:schemeClr val="tx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buFont typeface="+mj-lt"/>
              <a:buAutoNum type="arabicPeriod"/>
            </a:pPr>
            <a:r>
              <a:rPr lang="es-DO" altLang="es-ES_tradnl" sz="1500" i="1" dirty="0">
                <a:solidFill>
                  <a:schemeClr val="accent5">
                    <a:lumMod val="10000"/>
                  </a:schemeClr>
                </a:solidFill>
                <a:latin typeface="Georgia" panose="02040502050405020303" pitchFamily="18" charset="0"/>
              </a:rPr>
              <a:t>Es indispensable que se fortalezca institucionalmente un organismo independiente que sea el responsable de coordinar el despacho. La conformación y características actuales del  OC-SENI reclaman una profunda  reforma  del organismo, como uno público autónomo de carácter mixto. </a:t>
            </a:r>
          </a:p>
          <a:p>
            <a:pPr>
              <a:buFont typeface="+mj-lt"/>
              <a:buAutoNum type="arabicPeriod"/>
            </a:pPr>
            <a:r>
              <a:rPr lang="es-DO" altLang="es-ES_tradnl" sz="1500" i="1" dirty="0">
                <a:solidFill>
                  <a:schemeClr val="accent5">
                    <a:lumMod val="10000"/>
                  </a:schemeClr>
                </a:solidFill>
                <a:latin typeface="Georgia" panose="02040502050405020303" pitchFamily="18" charset="0"/>
              </a:rPr>
              <a:t>Las redes de transmisión y distribución son monopolios naturales. </a:t>
            </a:r>
          </a:p>
          <a:p>
            <a:pPr>
              <a:buFont typeface="+mj-lt"/>
              <a:buAutoNum type="arabicPeriod" startAt="2"/>
            </a:pPr>
            <a:r>
              <a:rPr lang="es-DO" altLang="es-ES_tradnl" sz="1500" b="1" i="1" dirty="0">
                <a:solidFill>
                  <a:srgbClr val="0070C0"/>
                </a:solidFill>
                <a:latin typeface="Georgia" panose="02040502050405020303" pitchFamily="18" charset="0"/>
              </a:rPr>
              <a:t>El nuevo marco jurídico, para ser consistente con el marco constitucional, deberá permitir que los particulares que operan actualmente bajo esquemas de autoabastecimiento, cogeneración, pequeño productor, así como la capacidad no contratada por EEDE a los productores independientes de energía, vendan su energía a terceros, bajo condiciones contractuales y regulatorias determinadas por el Estado (migración hacia un nuevo esquema regulatorio).</a:t>
            </a:r>
          </a:p>
          <a:p>
            <a:pPr>
              <a:buFont typeface="+mj-lt"/>
              <a:buAutoNum type="arabicPeriod" startAt="4"/>
            </a:pPr>
            <a:r>
              <a:rPr lang="es-DO" altLang="es-ES_tradnl" sz="1500" i="1" dirty="0">
                <a:solidFill>
                  <a:schemeClr val="accent5">
                    <a:lumMod val="10000"/>
                  </a:schemeClr>
                </a:solidFill>
                <a:latin typeface="Georgia" panose="02040502050405020303" pitchFamily="18" charset="0"/>
              </a:rPr>
              <a:t>La participación de particulares en las redes de  transmisión y distribución será posible a través de contratos que permitan que estos financien, construyan u operen las redes, reservando la propiedad al Estado.</a:t>
            </a:r>
          </a:p>
          <a:p>
            <a:pPr>
              <a:buFont typeface="+mj-lt"/>
              <a:buAutoNum type="arabicPeriod" startAt="4"/>
            </a:pPr>
            <a:r>
              <a:rPr lang="es-DO" altLang="es-ES_tradnl" sz="1500" i="1" dirty="0">
                <a:solidFill>
                  <a:schemeClr val="accent5">
                    <a:lumMod val="10000"/>
                  </a:schemeClr>
                </a:solidFill>
                <a:latin typeface="Georgia" panose="02040502050405020303" pitchFamily="18" charset="0"/>
              </a:rPr>
              <a:t>La planeación de la expansión de las líneas de transmisión será responsabilidad  de la EETE a través de mecanismos mucho más expeditos y eficaces,  bajo los lineamientos estratégicos del Plan Nacional de Expansión formulado y  administrado por el MEM.</a:t>
            </a:r>
          </a:p>
          <a:p>
            <a:pPr>
              <a:buFont typeface="+mj-lt"/>
              <a:buAutoNum type="arabicPeriod" startAt="4"/>
            </a:pPr>
            <a:r>
              <a:rPr lang="es-DO" altLang="es-ES_tradnl" sz="1500" b="1" i="1" dirty="0">
                <a:solidFill>
                  <a:srgbClr val="0070C0"/>
                </a:solidFill>
                <a:latin typeface="Georgia" panose="02040502050405020303" pitchFamily="18" charset="0"/>
              </a:rPr>
              <a:t>La comercialización se separa del segmento de distribución </a:t>
            </a:r>
            <a:r>
              <a:rPr lang="es-DO" altLang="es-ES_tradnl" sz="1500" i="1" dirty="0">
                <a:solidFill>
                  <a:schemeClr val="bg1"/>
                </a:solidFill>
                <a:latin typeface="Georgia" panose="02040502050405020303" pitchFamily="18" charset="0"/>
              </a:rPr>
              <a:t>y se permite el acceso al capital privado, siempre bajo condiciones claras y transparentes.</a:t>
            </a:r>
          </a:p>
          <a:p>
            <a:pPr>
              <a:buFont typeface="+mj-lt"/>
              <a:buAutoNum type="arabicPeriod" startAt="4"/>
            </a:pPr>
            <a:r>
              <a:rPr lang="es-DO" altLang="es-ES_tradnl" sz="1500" i="1" dirty="0">
                <a:solidFill>
                  <a:schemeClr val="accent5">
                    <a:lumMod val="10000"/>
                  </a:schemeClr>
                </a:solidFill>
                <a:latin typeface="Georgia" panose="02040502050405020303" pitchFamily="18" charset="0"/>
              </a:rPr>
              <a:t>La EEDE  compra  energía eléctrica para venderla o usarla en el segmento de distribución de forma directa o bien por medio de las empresas comercializadoras municipales o cooperativas de electrificación rural, cada una de los cuales operando en uno de los circuitos existentes. Corresponde a la EEDE las zonas o circuitos no concesionados a ninguna empresa. </a:t>
            </a:r>
          </a:p>
          <a:p>
            <a:pPr>
              <a:buFont typeface="+mj-lt"/>
              <a:buAutoNum type="arabicPeriod" startAt="4"/>
            </a:pPr>
            <a:r>
              <a:rPr lang="es-DO" altLang="es-ES_tradnl" sz="1500" i="1" dirty="0">
                <a:solidFill>
                  <a:schemeClr val="accent5">
                    <a:lumMod val="10000"/>
                  </a:schemeClr>
                </a:solidFill>
                <a:latin typeface="Georgia" panose="02040502050405020303" pitchFamily="18" charset="0"/>
              </a:rPr>
              <a:t>Los contratistas privados ofrecerán servicios de corte, reconexión, inspección, normalización y construcción y mantenimiento de infraestructuras de red.</a:t>
            </a:r>
          </a:p>
          <a:p>
            <a:pPr>
              <a:buFont typeface="+mj-lt"/>
              <a:buAutoNum type="arabicPeriod" startAt="4"/>
            </a:pPr>
            <a:endParaRPr lang="es-DO" altLang="es-ES_tradnl" sz="1550" i="1" dirty="0">
              <a:solidFill>
                <a:srgbClr val="0070C0"/>
              </a:solidFill>
              <a:latin typeface="Georgia" panose="02040502050405020303"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Tree>
    <p:extLst>
      <p:ext uri="{BB962C8B-B14F-4D97-AF65-F5344CB8AC3E}">
        <p14:creationId xmlns:p14="http://schemas.microsoft.com/office/powerpoint/2010/main" val="10673850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40" name="CuadroTexto 39"/>
          <p:cNvSpPr txBox="1"/>
          <p:nvPr/>
        </p:nvSpPr>
        <p:spPr>
          <a:xfrm>
            <a:off x="39316" y="2961235"/>
            <a:ext cx="2439888" cy="1384995"/>
          </a:xfrm>
          <a:prstGeom prst="rect">
            <a:avLst/>
          </a:prstGeom>
          <a:solidFill>
            <a:srgbClr val="00B050"/>
          </a:solidFill>
          <a:scene3d>
            <a:camera prst="orthographicFront"/>
            <a:lightRig rig="threePt" dir="t"/>
          </a:scene3d>
          <a:sp3d>
            <a:bevelT/>
          </a:sp3d>
        </p:spPr>
        <p:txBody>
          <a:bodyPr wrap="square" rtlCol="0">
            <a:spAutoFit/>
          </a:bodyPr>
          <a:lstStyle/>
          <a:p>
            <a:pPr algn="ctr"/>
            <a:r>
              <a:rPr lang="es-DO" sz="1200" b="1" dirty="0">
                <a:solidFill>
                  <a:srgbClr val="002060"/>
                </a:solidFill>
                <a:latin typeface="Arial Black" panose="020B0A04020102020204" pitchFamily="34" charset="0"/>
              </a:rPr>
              <a:t>TRANSMISIÓN</a:t>
            </a:r>
          </a:p>
          <a:p>
            <a:pPr algn="ctr"/>
            <a:r>
              <a:rPr lang="es-DO" sz="1200" b="1" dirty="0">
                <a:latin typeface="Arial Black" panose="020B0A04020102020204" pitchFamily="34" charset="0"/>
              </a:rPr>
              <a:t>Empresa Estatal de Transmisión Eléctrica</a:t>
            </a:r>
          </a:p>
          <a:p>
            <a:pPr algn="ctr"/>
            <a:r>
              <a:rPr lang="es-DO" sz="1200" b="1" dirty="0">
                <a:latin typeface="Arial Black" panose="020B0A04020102020204" pitchFamily="34" charset="0"/>
              </a:rPr>
              <a:t>-EETE-</a:t>
            </a:r>
          </a:p>
          <a:p>
            <a:pPr algn="ctr"/>
            <a:r>
              <a:rPr lang="es-DO" sz="1200" b="1" dirty="0">
                <a:solidFill>
                  <a:schemeClr val="bg1"/>
                </a:solidFill>
                <a:latin typeface="Georgia" panose="02040502050405020303" pitchFamily="18" charset="0"/>
              </a:rPr>
              <a:t>Junta Directiva</a:t>
            </a:r>
          </a:p>
          <a:p>
            <a:pPr algn="ctr"/>
            <a:r>
              <a:rPr lang="es-DO" sz="1200" b="1" dirty="0">
                <a:solidFill>
                  <a:schemeClr val="bg1"/>
                </a:solidFill>
                <a:latin typeface="Georgia" panose="02040502050405020303" pitchFamily="18" charset="0"/>
              </a:rPr>
              <a:t>Centro de Control de Energía (CCE)</a:t>
            </a:r>
            <a:endParaRPr lang="es-ES_tradnl" sz="1400" b="1" i="1" dirty="0">
              <a:solidFill>
                <a:schemeClr val="bg1"/>
              </a:solidFill>
            </a:endParaRPr>
          </a:p>
        </p:txBody>
      </p:sp>
      <p:cxnSp>
        <p:nvCxnSpPr>
          <p:cNvPr id="4" name="Conector recto 3"/>
          <p:cNvCxnSpPr/>
          <p:nvPr/>
        </p:nvCxnSpPr>
        <p:spPr bwMode="auto">
          <a:xfrm>
            <a:off x="5215508" y="1124744"/>
            <a:ext cx="0" cy="144016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CuadroTexto 53"/>
          <p:cNvSpPr txBox="1"/>
          <p:nvPr/>
        </p:nvSpPr>
        <p:spPr>
          <a:xfrm>
            <a:off x="1291072" y="4310226"/>
            <a:ext cx="1114408" cy="430887"/>
          </a:xfrm>
          <a:prstGeom prst="rect">
            <a:avLst/>
          </a:prstGeom>
          <a:noFill/>
        </p:spPr>
        <p:txBody>
          <a:bodyPr wrap="none" rtlCol="0">
            <a:spAutoFit/>
          </a:bodyPr>
          <a:lstStyle/>
          <a:p>
            <a:r>
              <a:rPr lang="es-ES_tradnl" sz="1100" b="1" dirty="0"/>
              <a:t>Subestación de</a:t>
            </a:r>
          </a:p>
          <a:p>
            <a:r>
              <a:rPr lang="es-ES_tradnl" sz="1100" b="1" dirty="0"/>
              <a:t>transformación</a:t>
            </a:r>
          </a:p>
        </p:txBody>
      </p:sp>
      <p:sp>
        <p:nvSpPr>
          <p:cNvPr id="62" name="Rectángulo 61"/>
          <p:cNvSpPr/>
          <p:nvPr/>
        </p:nvSpPr>
        <p:spPr>
          <a:xfrm>
            <a:off x="7319351" y="44624"/>
            <a:ext cx="2967650" cy="6924973"/>
          </a:xfrm>
          <a:prstGeom prst="rect">
            <a:avLst/>
          </a:prstGeom>
          <a:solidFill>
            <a:srgbClr val="002060"/>
          </a:solidFill>
          <a:scene3d>
            <a:camera prst="orthographicFront"/>
            <a:lightRig rig="threePt" dir="t"/>
          </a:scene3d>
          <a:sp3d>
            <a:bevelT/>
          </a:sp3d>
        </p:spPr>
        <p:txBody>
          <a:bodyPr wrap="square">
            <a:spAutoFit/>
          </a:bodyPr>
          <a:lstStyle/>
          <a:p>
            <a:r>
              <a:rPr lang="es-DO" sz="1200" b="1" dirty="0">
                <a:solidFill>
                  <a:srgbClr val="FFFF00"/>
                </a:solidFill>
                <a:latin typeface="Georgia" panose="02040502050405020303" pitchFamily="18" charset="0"/>
              </a:rPr>
              <a:t>RECTORIA MEM: </a:t>
            </a:r>
            <a:r>
              <a:rPr lang="es-DO" sz="1200" dirty="0">
                <a:latin typeface="Georgia" panose="02040502050405020303" pitchFamily="18" charset="0"/>
              </a:rPr>
              <a:t>Políticas, estrategias, estándares de</a:t>
            </a:r>
          </a:p>
          <a:p>
            <a:r>
              <a:rPr lang="es-DO" sz="1200" dirty="0">
                <a:latin typeface="Georgia" panose="02040502050405020303" pitchFamily="18" charset="0"/>
              </a:rPr>
              <a:t>Gobernanza, rendición de</a:t>
            </a:r>
          </a:p>
          <a:p>
            <a:r>
              <a:rPr lang="es-ES_tradnl" sz="1200" dirty="0">
                <a:latin typeface="Georgia" panose="02040502050405020303" pitchFamily="18" charset="0"/>
              </a:rPr>
              <a:t>cuentas, planes referenciales y de expansión, concesiones, autorizaciones, licitaciones.</a:t>
            </a:r>
          </a:p>
          <a:p>
            <a:r>
              <a:rPr lang="es-ES_tradnl" sz="1200" dirty="0">
                <a:solidFill>
                  <a:srgbClr val="FFFF00"/>
                </a:solidFill>
                <a:latin typeface="Georgia" panose="02040502050405020303" pitchFamily="18" charset="0"/>
              </a:rPr>
              <a:t>REGULACIÓN SIE: </a:t>
            </a:r>
            <a:r>
              <a:rPr lang="es-ES_tradnl" sz="1200" dirty="0">
                <a:latin typeface="Georgia" panose="02040502050405020303" pitchFamily="18" charset="0"/>
              </a:rPr>
              <a:t>Organismo regulador independiente, garante de competencia en mercado, supervisión y vigilancia, adscrito al MEM.</a:t>
            </a:r>
          </a:p>
          <a:p>
            <a:r>
              <a:rPr lang="es-DO" sz="1200" b="1" dirty="0">
                <a:solidFill>
                  <a:srgbClr val="FFFF00"/>
                </a:solidFill>
                <a:latin typeface="Georgia" panose="02040502050405020303" pitchFamily="18" charset="0"/>
              </a:rPr>
              <a:t>GENERACIÓN EEGE: </a:t>
            </a:r>
            <a:r>
              <a:rPr lang="es-DO" sz="1200" dirty="0">
                <a:latin typeface="Georgia" panose="02040502050405020303" pitchFamily="18" charset="0"/>
              </a:rPr>
              <a:t>Entidad del Estado, adscrita al MEM, propietaria de plantas generadoras hidroeléctricas, geotérmicas, térmicas de diferentes tipos y capacidad, y unidades de generación renovable. Sus políticas, planes y proyecciones los determina el MEN de acuerdo a la estrategia energética del Gobierno Nacional.</a:t>
            </a:r>
          </a:p>
          <a:p>
            <a:r>
              <a:rPr lang="es-DO" sz="1200" b="1" dirty="0">
                <a:solidFill>
                  <a:srgbClr val="FFFF00"/>
                </a:solidFill>
                <a:latin typeface="Georgia" panose="02040502050405020303" pitchFamily="18" charset="0"/>
              </a:rPr>
              <a:t>TRANSMISIÓN</a:t>
            </a:r>
            <a:r>
              <a:rPr lang="es-DO" sz="1200" dirty="0">
                <a:latin typeface="Georgia" panose="02040502050405020303" pitchFamily="18" charset="0"/>
              </a:rPr>
              <a:t> </a:t>
            </a:r>
            <a:r>
              <a:rPr lang="es-DO" sz="1200" b="1" dirty="0">
                <a:solidFill>
                  <a:srgbClr val="FFFF00"/>
                </a:solidFill>
                <a:latin typeface="Georgia" panose="02040502050405020303" pitchFamily="18" charset="0"/>
              </a:rPr>
              <a:t>EETE: </a:t>
            </a:r>
            <a:r>
              <a:rPr lang="es-DO" sz="1200" dirty="0">
                <a:latin typeface="Georgia" panose="02040502050405020303" pitchFamily="18" charset="0"/>
              </a:rPr>
              <a:t>Empresa estatal encargada de la operación y mantenimiento del Sistema Nacional</a:t>
            </a:r>
          </a:p>
          <a:p>
            <a:r>
              <a:rPr lang="es-DO" sz="1200" dirty="0">
                <a:latin typeface="Georgia" panose="02040502050405020303" pitchFamily="18" charset="0"/>
              </a:rPr>
              <a:t>de Transmisión: líneas de transmisión y subestaciones eléctricas. Adscrita al MEM: sus políticas, planes y proyecciones lo determina el MEN de acuerdo a la estrategia energética del Gobierno Nacional.</a:t>
            </a:r>
          </a:p>
          <a:p>
            <a:r>
              <a:rPr lang="es-DO" sz="1200" b="1" dirty="0">
                <a:solidFill>
                  <a:srgbClr val="FFFF00"/>
                </a:solidFill>
                <a:latin typeface="Georgia" panose="02040502050405020303" pitchFamily="18" charset="0"/>
              </a:rPr>
              <a:t>DISTRIBUCIÓN</a:t>
            </a:r>
            <a:r>
              <a:rPr lang="es-DO" sz="1200" dirty="0">
                <a:latin typeface="Georgia" panose="02040502050405020303" pitchFamily="18" charset="0"/>
              </a:rPr>
              <a:t> </a:t>
            </a:r>
            <a:r>
              <a:rPr lang="es-DO" sz="1200" b="1" dirty="0">
                <a:solidFill>
                  <a:srgbClr val="FFFF00"/>
                </a:solidFill>
                <a:latin typeface="Georgia" panose="02040502050405020303" pitchFamily="18" charset="0"/>
              </a:rPr>
              <a:t>EEDE:</a:t>
            </a:r>
            <a:r>
              <a:rPr lang="es-DO" sz="1200" dirty="0">
                <a:solidFill>
                  <a:srgbClr val="FFFF00"/>
                </a:solidFill>
                <a:latin typeface="Georgia" panose="02040502050405020303" pitchFamily="18" charset="0"/>
              </a:rPr>
              <a:t> </a:t>
            </a:r>
            <a:r>
              <a:rPr lang="es-DO" sz="1200" dirty="0">
                <a:latin typeface="Georgia" panose="02040502050405020303" pitchFamily="18" charset="0"/>
              </a:rPr>
              <a:t>Empresa Estatal Unificada  que distribuye la energía comprada y la comercializa a través de terceros bajo condiciones contractuales y otros requisitos de ley. Adscrita al MEM: sus políticas, planes y proyecciones lo determina el MEN de acuerdo a la estrategia energética del Gobierno Nacional.</a:t>
            </a:r>
            <a:endParaRPr lang="es-ES_tradnl" sz="1200" dirty="0">
              <a:latin typeface="Georgia" panose="02040502050405020303" pitchFamily="18" charset="0"/>
            </a:endParaRPr>
          </a:p>
        </p:txBody>
      </p:sp>
      <p:cxnSp>
        <p:nvCxnSpPr>
          <p:cNvPr id="75" name="Conector recto de flecha 74"/>
          <p:cNvCxnSpPr/>
          <p:nvPr/>
        </p:nvCxnSpPr>
        <p:spPr bwMode="auto">
          <a:xfrm>
            <a:off x="1039044" y="260648"/>
            <a:ext cx="0" cy="432048"/>
          </a:xfrm>
          <a:prstGeom prst="straightConnector1">
            <a:avLst/>
          </a:prstGeom>
          <a:solidFill>
            <a:schemeClr val="accent1"/>
          </a:solidFill>
          <a:ln w="28575" cap="flat" cmpd="sng" algn="ctr">
            <a:solidFill>
              <a:schemeClr val="tx1"/>
            </a:solidFill>
            <a:prstDash val="sys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89" name="Grupo 3088"/>
          <p:cNvGrpSpPr/>
          <p:nvPr/>
        </p:nvGrpSpPr>
        <p:grpSpPr>
          <a:xfrm>
            <a:off x="-13667" y="44624"/>
            <a:ext cx="7324833" cy="6768752"/>
            <a:chOff x="-13667" y="44624"/>
            <a:chExt cx="7324833" cy="6768752"/>
          </a:xfrm>
        </p:grpSpPr>
        <p:sp>
          <p:nvSpPr>
            <p:cNvPr id="3" name="CuadroTexto 2"/>
            <p:cNvSpPr txBox="1"/>
            <p:nvPr/>
          </p:nvSpPr>
          <p:spPr>
            <a:xfrm>
              <a:off x="1975148" y="44624"/>
              <a:ext cx="2520280" cy="584775"/>
            </a:xfrm>
            <a:prstGeom prst="rect">
              <a:avLst/>
            </a:prstGeom>
            <a:solidFill>
              <a:srgbClr val="7030A0"/>
            </a:solidFill>
            <a:effectLst>
              <a:glow rad="228600">
                <a:schemeClr val="accent1">
                  <a:satMod val="175000"/>
                  <a:alpha val="40000"/>
                </a:schemeClr>
              </a:glow>
            </a:effectLst>
            <a:scene3d>
              <a:camera prst="orthographicFront"/>
              <a:lightRig rig="threePt" dir="t"/>
            </a:scene3d>
            <a:sp3d>
              <a:bevelT prst="relaxedInset"/>
            </a:sp3d>
          </p:spPr>
          <p:txBody>
            <a:bodyPr wrap="square" rtlCol="0">
              <a:spAutoFit/>
            </a:bodyPr>
            <a:lstStyle/>
            <a:p>
              <a:pPr algn="ctr"/>
              <a:r>
                <a:rPr lang="es-ES_tradnl" sz="1600" b="1" dirty="0"/>
                <a:t>Ministerio de Energía y Minas</a:t>
              </a:r>
            </a:p>
          </p:txBody>
        </p:sp>
        <p:sp>
          <p:nvSpPr>
            <p:cNvPr id="10" name="CuadroTexto 9"/>
            <p:cNvSpPr txBox="1"/>
            <p:nvPr/>
          </p:nvSpPr>
          <p:spPr>
            <a:xfrm>
              <a:off x="5431532" y="1177588"/>
              <a:ext cx="1879634" cy="523220"/>
            </a:xfrm>
            <a:prstGeom prst="rect">
              <a:avLst/>
            </a:prstGeom>
            <a:solidFill>
              <a:srgbClr val="FF9900"/>
            </a:solidFill>
            <a:effectLst>
              <a:glow rad="228600">
                <a:schemeClr val="accent1">
                  <a:satMod val="175000"/>
                  <a:alpha val="40000"/>
                </a:schemeClr>
              </a:glow>
            </a:effectLst>
            <a:scene3d>
              <a:camera prst="orthographicFront"/>
              <a:lightRig rig="threePt" dir="t"/>
            </a:scene3d>
            <a:sp3d>
              <a:bevelT prst="relaxedInset"/>
            </a:sp3d>
          </p:spPr>
          <p:txBody>
            <a:bodyPr wrap="square" rtlCol="0">
              <a:spAutoFit/>
            </a:bodyPr>
            <a:lstStyle/>
            <a:p>
              <a:pPr algn="ctr"/>
              <a:r>
                <a:rPr lang="es-DO" sz="1400" b="1" dirty="0"/>
                <a:t>Superintendencia de</a:t>
              </a:r>
            </a:p>
            <a:p>
              <a:pPr algn="ctr"/>
              <a:r>
                <a:rPr lang="es-DO" sz="1400" b="1" dirty="0"/>
                <a:t>Electricidad  </a:t>
              </a:r>
              <a:r>
                <a:rPr lang="es-DO" sz="1400" b="1" dirty="0">
                  <a:solidFill>
                    <a:srgbClr val="FFFF00"/>
                  </a:solidFill>
                </a:rPr>
                <a:t>SIE </a:t>
              </a:r>
              <a:endParaRPr lang="es-ES_tradnl" sz="1400" b="1" dirty="0">
                <a:solidFill>
                  <a:srgbClr val="FFFF00"/>
                </a:solidFill>
              </a:endParaRPr>
            </a:p>
          </p:txBody>
        </p:sp>
        <p:sp>
          <p:nvSpPr>
            <p:cNvPr id="43" name="CuadroTexto 42"/>
            <p:cNvSpPr txBox="1"/>
            <p:nvPr/>
          </p:nvSpPr>
          <p:spPr>
            <a:xfrm>
              <a:off x="2623220" y="980728"/>
              <a:ext cx="2520280" cy="307777"/>
            </a:xfrm>
            <a:prstGeom prst="rect">
              <a:avLst/>
            </a:prstGeom>
            <a:solidFill>
              <a:schemeClr val="accent5"/>
            </a:solidFill>
            <a:scene3d>
              <a:camera prst="orthographicFront"/>
              <a:lightRig rig="threePt" dir="t"/>
            </a:scene3d>
            <a:sp3d>
              <a:bevelT prst="relaxedInset"/>
            </a:sp3d>
          </p:spPr>
          <p:txBody>
            <a:bodyPr wrap="square" rtlCol="0">
              <a:spAutoFit/>
            </a:bodyPr>
            <a:lstStyle/>
            <a:p>
              <a:pPr marL="285750" indent="-285750">
                <a:buFont typeface="Wingdings" panose="05000000000000000000" pitchFamily="2" charset="2"/>
                <a:buChar char="q"/>
              </a:pPr>
              <a:r>
                <a:rPr lang="es-ES_tradnl" sz="1400" dirty="0">
                  <a:solidFill>
                    <a:schemeClr val="bg1"/>
                  </a:solidFill>
                </a:rPr>
                <a:t>Hidroeléctricas (EGEHI)</a:t>
              </a:r>
            </a:p>
          </p:txBody>
        </p:sp>
        <p:graphicFrame>
          <p:nvGraphicFramePr>
            <p:cNvPr id="3096" name="Diagrama 3095"/>
            <p:cNvGraphicFramePr/>
            <p:nvPr>
              <p:extLst>
                <p:ext uri="{D42A27DB-BD31-4B8C-83A1-F6EECF244321}">
                  <p14:modId xmlns:p14="http://schemas.microsoft.com/office/powerpoint/2010/main" val="3062058007"/>
                </p:ext>
              </p:extLst>
            </p:nvPr>
          </p:nvGraphicFramePr>
          <p:xfrm>
            <a:off x="4279404" y="5445224"/>
            <a:ext cx="1736576" cy="11535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2" name="CuadroTexto 41"/>
            <p:cNvSpPr txBox="1"/>
            <p:nvPr/>
          </p:nvSpPr>
          <p:spPr>
            <a:xfrm>
              <a:off x="30932" y="1196752"/>
              <a:ext cx="2374548" cy="1169551"/>
            </a:xfrm>
            <a:prstGeom prst="rect">
              <a:avLst/>
            </a:prstGeom>
            <a:solidFill>
              <a:schemeClr val="accent5">
                <a:lumMod val="25000"/>
              </a:schemeClr>
            </a:solidFill>
            <a:scene3d>
              <a:camera prst="orthographicFront"/>
              <a:lightRig rig="threePt" dir="t"/>
            </a:scene3d>
            <a:sp3d>
              <a:bevelT/>
            </a:sp3d>
          </p:spPr>
          <p:txBody>
            <a:bodyPr wrap="square" rtlCol="0">
              <a:spAutoFit/>
            </a:bodyPr>
            <a:lstStyle/>
            <a:p>
              <a:pPr algn="ctr"/>
              <a:r>
                <a:rPr lang="es-DO" sz="1400" b="1" dirty="0">
                  <a:solidFill>
                    <a:srgbClr val="FF9900"/>
                  </a:solidFill>
                  <a:latin typeface="Arial Black" panose="020B0A04020102020204" pitchFamily="34" charset="0"/>
                </a:rPr>
                <a:t>GENERACIÓN</a:t>
              </a:r>
            </a:p>
            <a:p>
              <a:pPr algn="ctr"/>
              <a:r>
                <a:rPr lang="es-DO" sz="1400" b="1" dirty="0">
                  <a:latin typeface="Arial Black" panose="020B0A04020102020204" pitchFamily="34" charset="0"/>
                </a:rPr>
                <a:t>Empresa Estatal de Generación Eléctrica</a:t>
              </a:r>
            </a:p>
            <a:p>
              <a:pPr algn="ctr"/>
              <a:r>
                <a:rPr lang="es-DO" sz="1400" b="1" dirty="0">
                  <a:latin typeface="Arial Black" panose="020B0A04020102020204" pitchFamily="34" charset="0"/>
                </a:rPr>
                <a:t>-EEGE-</a:t>
              </a:r>
            </a:p>
            <a:p>
              <a:pPr algn="ctr"/>
              <a:r>
                <a:rPr lang="es-DO" sz="1400" b="1" dirty="0">
                  <a:solidFill>
                    <a:schemeClr val="accent5">
                      <a:lumMod val="50000"/>
                    </a:schemeClr>
                  </a:solidFill>
                  <a:latin typeface="Georgia" panose="02040502050405020303" pitchFamily="18" charset="0"/>
                </a:rPr>
                <a:t>Junta Directiva</a:t>
              </a:r>
            </a:p>
          </p:txBody>
        </p:sp>
        <p:sp>
          <p:nvSpPr>
            <p:cNvPr id="44" name="CuadroTexto 43"/>
            <p:cNvSpPr txBox="1"/>
            <p:nvPr/>
          </p:nvSpPr>
          <p:spPr>
            <a:xfrm>
              <a:off x="-13667" y="4725144"/>
              <a:ext cx="2520280" cy="1169551"/>
            </a:xfrm>
            <a:prstGeom prst="rect">
              <a:avLst/>
            </a:prstGeom>
            <a:solidFill>
              <a:srgbClr val="C00000"/>
            </a:solidFill>
            <a:scene3d>
              <a:camera prst="orthographicFront"/>
              <a:lightRig rig="threePt" dir="t"/>
            </a:scene3d>
            <a:sp3d>
              <a:bevelT/>
            </a:sp3d>
          </p:spPr>
          <p:txBody>
            <a:bodyPr wrap="square" rtlCol="0">
              <a:spAutoFit/>
            </a:bodyPr>
            <a:lstStyle/>
            <a:p>
              <a:pPr algn="ctr"/>
              <a:r>
                <a:rPr lang="es-DO" sz="1400" b="1" dirty="0">
                  <a:solidFill>
                    <a:schemeClr val="accent5">
                      <a:lumMod val="50000"/>
                    </a:schemeClr>
                  </a:solidFill>
                  <a:latin typeface="Arial Black" panose="020B0A04020102020204" pitchFamily="34" charset="0"/>
                </a:rPr>
                <a:t>DISTRIBUCIÓN</a:t>
              </a:r>
            </a:p>
            <a:p>
              <a:pPr algn="ctr"/>
              <a:r>
                <a:rPr lang="es-DO" sz="1400" b="1" dirty="0">
                  <a:latin typeface="Arial Black" panose="020B0A04020102020204" pitchFamily="34" charset="0"/>
                </a:rPr>
                <a:t>Empresa Estatal de Distribución Eléctrica</a:t>
              </a:r>
            </a:p>
            <a:p>
              <a:pPr algn="ctr"/>
              <a:r>
                <a:rPr lang="es-DO" sz="1400" b="1" dirty="0">
                  <a:latin typeface="Arial Black" panose="020B0A04020102020204" pitchFamily="34" charset="0"/>
                </a:rPr>
                <a:t>EEDE</a:t>
              </a:r>
            </a:p>
            <a:p>
              <a:pPr algn="ctr"/>
              <a:r>
                <a:rPr lang="es-DO" sz="1400" b="1" dirty="0">
                  <a:solidFill>
                    <a:schemeClr val="accent5">
                      <a:lumMod val="50000"/>
                    </a:schemeClr>
                  </a:solidFill>
                  <a:latin typeface="Georgia" panose="02040502050405020303" pitchFamily="18" charset="0"/>
                </a:rPr>
                <a:t>Junta Directiva</a:t>
              </a:r>
              <a:endParaRPr lang="es-ES_tradnl" sz="1400" b="1" dirty="0">
                <a:latin typeface="Arial Black" panose="020B0A04020102020204" pitchFamily="34" charset="0"/>
              </a:endParaRPr>
            </a:p>
          </p:txBody>
        </p:sp>
        <p:sp>
          <p:nvSpPr>
            <p:cNvPr id="46" name="CuadroTexto 45"/>
            <p:cNvSpPr txBox="1"/>
            <p:nvPr/>
          </p:nvSpPr>
          <p:spPr>
            <a:xfrm>
              <a:off x="2623220" y="1484784"/>
              <a:ext cx="2520280" cy="523220"/>
            </a:xfrm>
            <a:prstGeom prst="rect">
              <a:avLst/>
            </a:prstGeom>
            <a:solidFill>
              <a:schemeClr val="accent5"/>
            </a:solidFill>
            <a:scene3d>
              <a:camera prst="orthographicFront"/>
              <a:lightRig rig="threePt" dir="t"/>
            </a:scene3d>
            <a:sp3d>
              <a:bevelT prst="relaxedInset"/>
            </a:sp3d>
          </p:spPr>
          <p:txBody>
            <a:bodyPr wrap="square" rtlCol="0">
              <a:spAutoFit/>
            </a:bodyPr>
            <a:lstStyle/>
            <a:p>
              <a:pPr marL="285750" indent="-285750">
                <a:buFont typeface="Wingdings" panose="05000000000000000000" pitchFamily="2" charset="2"/>
                <a:buChar char="q"/>
              </a:pPr>
              <a:r>
                <a:rPr lang="es-ES_tradnl" sz="1400" dirty="0">
                  <a:solidFill>
                    <a:schemeClr val="bg1"/>
                  </a:solidFill>
                </a:rPr>
                <a:t>Unidades de Energía Renovable</a:t>
              </a:r>
            </a:p>
          </p:txBody>
        </p:sp>
        <p:sp>
          <p:nvSpPr>
            <p:cNvPr id="48" name="CuadroTexto 47"/>
            <p:cNvSpPr txBox="1"/>
            <p:nvPr/>
          </p:nvSpPr>
          <p:spPr>
            <a:xfrm>
              <a:off x="2623220" y="2204864"/>
              <a:ext cx="2520280" cy="307777"/>
            </a:xfrm>
            <a:prstGeom prst="rect">
              <a:avLst/>
            </a:prstGeom>
            <a:solidFill>
              <a:schemeClr val="accent5"/>
            </a:solidFill>
            <a:scene3d>
              <a:camera prst="orthographicFront"/>
              <a:lightRig rig="threePt" dir="t"/>
            </a:scene3d>
            <a:sp3d>
              <a:bevelT prst="relaxedInset"/>
            </a:sp3d>
          </p:spPr>
          <p:txBody>
            <a:bodyPr wrap="square" rtlCol="0">
              <a:spAutoFit/>
            </a:bodyPr>
            <a:lstStyle/>
            <a:p>
              <a:pPr marL="285750" indent="-285750">
                <a:buFont typeface="Wingdings" panose="05000000000000000000" pitchFamily="2" charset="2"/>
                <a:buChar char="q"/>
              </a:pPr>
              <a:r>
                <a:rPr lang="es-ES_tradnl" sz="1400" dirty="0">
                  <a:solidFill>
                    <a:schemeClr val="bg1"/>
                  </a:solidFill>
                </a:rPr>
                <a:t>Unidades Térmicas</a:t>
              </a:r>
            </a:p>
          </p:txBody>
        </p:sp>
        <p:cxnSp>
          <p:nvCxnSpPr>
            <p:cNvPr id="15" name="Conector recto 14"/>
            <p:cNvCxnSpPr/>
            <p:nvPr/>
          </p:nvCxnSpPr>
          <p:spPr bwMode="auto">
            <a:xfrm flipH="1">
              <a:off x="1399084" y="2564904"/>
              <a:ext cx="3816424" cy="871"/>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Conector recto de flecha 18"/>
            <p:cNvCxnSpPr/>
            <p:nvPr/>
          </p:nvCxnSpPr>
          <p:spPr bwMode="auto">
            <a:xfrm>
              <a:off x="1399084" y="2565775"/>
              <a:ext cx="0" cy="342617"/>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CuadroTexto 19"/>
            <p:cNvSpPr txBox="1"/>
            <p:nvPr/>
          </p:nvSpPr>
          <p:spPr>
            <a:xfrm>
              <a:off x="2983260" y="2564904"/>
              <a:ext cx="2319866" cy="261610"/>
            </a:xfrm>
            <a:prstGeom prst="rect">
              <a:avLst/>
            </a:prstGeom>
            <a:noFill/>
          </p:spPr>
          <p:txBody>
            <a:bodyPr wrap="none" rtlCol="0">
              <a:spAutoFit/>
            </a:bodyPr>
            <a:lstStyle/>
            <a:p>
              <a:r>
                <a:rPr lang="es-ES_tradnl" sz="1100" b="1" dirty="0"/>
                <a:t>Red de Transporte: Ej. 110-380 KV</a:t>
              </a:r>
            </a:p>
          </p:txBody>
        </p:sp>
        <p:cxnSp>
          <p:nvCxnSpPr>
            <p:cNvPr id="24" name="Conector recto de flecha 23"/>
            <p:cNvCxnSpPr>
              <a:stCxn id="40" idx="2"/>
            </p:cNvCxnSpPr>
            <p:nvPr/>
          </p:nvCxnSpPr>
          <p:spPr bwMode="auto">
            <a:xfrm flipH="1">
              <a:off x="1246474" y="4346230"/>
              <a:ext cx="12786" cy="333908"/>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6" name="Diagrama 55"/>
            <p:cNvGraphicFramePr/>
            <p:nvPr>
              <p:extLst>
                <p:ext uri="{D42A27DB-BD31-4B8C-83A1-F6EECF244321}">
                  <p14:modId xmlns:p14="http://schemas.microsoft.com/office/powerpoint/2010/main" val="1428005414"/>
                </p:ext>
              </p:extLst>
            </p:nvPr>
          </p:nvGraphicFramePr>
          <p:xfrm>
            <a:off x="2902868" y="4279266"/>
            <a:ext cx="1880592" cy="44587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cxnSp>
          <p:nvCxnSpPr>
            <p:cNvPr id="38" name="Conector recto de flecha 37"/>
            <p:cNvCxnSpPr/>
            <p:nvPr/>
          </p:nvCxnSpPr>
          <p:spPr bwMode="auto">
            <a:xfrm>
              <a:off x="2506613" y="5733256"/>
              <a:ext cx="178751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CuadroTexto 66"/>
            <p:cNvSpPr txBox="1"/>
            <p:nvPr/>
          </p:nvSpPr>
          <p:spPr>
            <a:xfrm>
              <a:off x="2444916" y="6021288"/>
              <a:ext cx="1803699" cy="769441"/>
            </a:xfrm>
            <a:prstGeom prst="rect">
              <a:avLst/>
            </a:prstGeom>
            <a:noFill/>
          </p:spPr>
          <p:txBody>
            <a:bodyPr wrap="none" rtlCol="0">
              <a:spAutoFit/>
            </a:bodyPr>
            <a:lstStyle/>
            <a:p>
              <a:r>
                <a:rPr lang="es-ES_tradnl" sz="1100" b="1" dirty="0"/>
                <a:t>Estación transformadora</a:t>
              </a:r>
            </a:p>
            <a:p>
              <a:r>
                <a:rPr lang="es-ES_tradnl" sz="1100" b="1" dirty="0"/>
                <a:t>de distribución</a:t>
              </a:r>
            </a:p>
            <a:p>
              <a:r>
                <a:rPr lang="es-ES_tradnl" sz="1100" b="1" dirty="0"/>
                <a:t>Ej. 3-30 KV media tensión</a:t>
              </a:r>
            </a:p>
            <a:p>
              <a:r>
                <a:rPr lang="es-ES_tradnl" sz="1100" b="1" dirty="0"/>
                <a:t>Ej. 125-220 residencial</a:t>
              </a:r>
            </a:p>
          </p:txBody>
        </p:sp>
        <p:graphicFrame>
          <p:nvGraphicFramePr>
            <p:cNvPr id="68" name="Diagrama 67"/>
            <p:cNvGraphicFramePr/>
            <p:nvPr>
              <p:extLst>
                <p:ext uri="{D42A27DB-BD31-4B8C-83A1-F6EECF244321}">
                  <p14:modId xmlns:p14="http://schemas.microsoft.com/office/powerpoint/2010/main" val="1206035083"/>
                </p:ext>
              </p:extLst>
            </p:nvPr>
          </p:nvGraphicFramePr>
          <p:xfrm>
            <a:off x="4135388" y="4863936"/>
            <a:ext cx="2012826" cy="43727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cxnSp>
          <p:nvCxnSpPr>
            <p:cNvPr id="51" name="Conector recto 50"/>
            <p:cNvCxnSpPr/>
            <p:nvPr/>
          </p:nvCxnSpPr>
          <p:spPr bwMode="auto">
            <a:xfrm flipH="1">
              <a:off x="2767236" y="5085184"/>
              <a:ext cx="1375582"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CuadroTexto 77"/>
            <p:cNvSpPr txBox="1"/>
            <p:nvPr/>
          </p:nvSpPr>
          <p:spPr>
            <a:xfrm>
              <a:off x="2407196" y="5805264"/>
              <a:ext cx="2026517" cy="261610"/>
            </a:xfrm>
            <a:prstGeom prst="rect">
              <a:avLst/>
            </a:prstGeom>
            <a:noFill/>
          </p:spPr>
          <p:txBody>
            <a:bodyPr wrap="none" rtlCol="0">
              <a:spAutoFit/>
            </a:bodyPr>
            <a:lstStyle/>
            <a:p>
              <a:r>
                <a:rPr lang="es-ES_tradnl" sz="1100" b="1" dirty="0"/>
                <a:t>Red de Reparto Ej. 25-132 KV</a:t>
              </a:r>
            </a:p>
          </p:txBody>
        </p:sp>
        <p:cxnSp>
          <p:nvCxnSpPr>
            <p:cNvPr id="8" name="Conector recto 7"/>
            <p:cNvCxnSpPr/>
            <p:nvPr/>
          </p:nvCxnSpPr>
          <p:spPr bwMode="auto">
            <a:xfrm>
              <a:off x="6583659" y="1700808"/>
              <a:ext cx="1" cy="4547592"/>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Flecha izquierda 12"/>
            <p:cNvSpPr/>
            <p:nvPr/>
          </p:nvSpPr>
          <p:spPr bwMode="auto">
            <a:xfrm>
              <a:off x="6007596" y="1916832"/>
              <a:ext cx="576064" cy="288032"/>
            </a:xfrm>
            <a:prstGeom prst="lef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
          <p:nvSpPr>
            <p:cNvPr id="36" name="Flecha izquierda 35"/>
            <p:cNvSpPr/>
            <p:nvPr/>
          </p:nvSpPr>
          <p:spPr bwMode="auto">
            <a:xfrm>
              <a:off x="6220222" y="4884604"/>
              <a:ext cx="363437" cy="344596"/>
            </a:xfrm>
            <a:prstGeom prst="lef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
          <p:nvSpPr>
            <p:cNvPr id="47" name="Flecha izquierda 46"/>
            <p:cNvSpPr/>
            <p:nvPr/>
          </p:nvSpPr>
          <p:spPr bwMode="auto">
            <a:xfrm>
              <a:off x="6066914" y="6021288"/>
              <a:ext cx="516745" cy="288032"/>
            </a:xfrm>
            <a:prstGeom prst="lef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cxnSp>
          <p:nvCxnSpPr>
            <p:cNvPr id="23" name="Conector recto 22"/>
            <p:cNvCxnSpPr>
              <a:stCxn id="3" idx="3"/>
            </p:cNvCxnSpPr>
            <p:nvPr/>
          </p:nvCxnSpPr>
          <p:spPr bwMode="auto">
            <a:xfrm flipV="1">
              <a:off x="4495428" y="332656"/>
              <a:ext cx="2088231" cy="4356"/>
            </a:xfrm>
            <a:prstGeom prst="line">
              <a:avLst/>
            </a:prstGeom>
            <a:solidFill>
              <a:schemeClr val="accent1"/>
            </a:solidFill>
            <a:ln w="2857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Conector recto 25"/>
            <p:cNvCxnSpPr/>
            <p:nvPr/>
          </p:nvCxnSpPr>
          <p:spPr bwMode="auto">
            <a:xfrm>
              <a:off x="6583659" y="314072"/>
              <a:ext cx="0" cy="863516"/>
            </a:xfrm>
            <a:prstGeom prst="line">
              <a:avLst/>
            </a:prstGeom>
            <a:solidFill>
              <a:schemeClr val="accent1"/>
            </a:solidFill>
            <a:ln w="2857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Conector recto 32"/>
            <p:cNvCxnSpPr/>
            <p:nvPr/>
          </p:nvCxnSpPr>
          <p:spPr bwMode="auto">
            <a:xfrm>
              <a:off x="3343300" y="629399"/>
              <a:ext cx="0" cy="135305"/>
            </a:xfrm>
            <a:prstGeom prst="line">
              <a:avLst/>
            </a:prstGeom>
            <a:solidFill>
              <a:schemeClr val="accent1"/>
            </a:solidFill>
            <a:ln w="2857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Conector recto 34"/>
            <p:cNvCxnSpPr/>
            <p:nvPr/>
          </p:nvCxnSpPr>
          <p:spPr bwMode="auto">
            <a:xfrm flipH="1">
              <a:off x="1039044" y="764704"/>
              <a:ext cx="2304256" cy="0"/>
            </a:xfrm>
            <a:prstGeom prst="line">
              <a:avLst/>
            </a:prstGeom>
            <a:solidFill>
              <a:schemeClr val="accent1"/>
            </a:solidFill>
            <a:ln w="28575" cap="flat" cmpd="sng" algn="ctr">
              <a:solidFill>
                <a:srgbClr val="FFFF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Conector recto de flecha 65"/>
            <p:cNvCxnSpPr/>
            <p:nvPr/>
          </p:nvCxnSpPr>
          <p:spPr bwMode="auto">
            <a:xfrm flipH="1">
              <a:off x="3703340" y="4725144"/>
              <a:ext cx="3411" cy="1008112"/>
            </a:xfrm>
            <a:prstGeom prst="straightConnector1">
              <a:avLst/>
            </a:prstGeom>
            <a:solidFill>
              <a:schemeClr val="accent1"/>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Conector recto de flecha 71"/>
            <p:cNvCxnSpPr/>
            <p:nvPr/>
          </p:nvCxnSpPr>
          <p:spPr bwMode="auto">
            <a:xfrm>
              <a:off x="2767236" y="5084604"/>
              <a:ext cx="0" cy="648652"/>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Conector recto de flecha 78"/>
            <p:cNvCxnSpPr/>
            <p:nvPr/>
          </p:nvCxnSpPr>
          <p:spPr bwMode="auto">
            <a:xfrm>
              <a:off x="1039044" y="2366303"/>
              <a:ext cx="0" cy="594932"/>
            </a:xfrm>
            <a:prstGeom prst="straightConnector1">
              <a:avLst/>
            </a:prstGeom>
            <a:solidFill>
              <a:schemeClr val="accent1"/>
            </a:solidFill>
            <a:ln w="28575" cap="flat" cmpd="sng" algn="ctr">
              <a:solidFill>
                <a:srgbClr val="FFFF00"/>
              </a:solidFill>
              <a:prstDash val="sys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Conector recto de flecha 80"/>
            <p:cNvCxnSpPr/>
            <p:nvPr/>
          </p:nvCxnSpPr>
          <p:spPr bwMode="auto">
            <a:xfrm>
              <a:off x="1039044" y="4346230"/>
              <a:ext cx="0" cy="378914"/>
            </a:xfrm>
            <a:prstGeom prst="straightConnector1">
              <a:avLst/>
            </a:prstGeom>
            <a:solidFill>
              <a:schemeClr val="accent1"/>
            </a:solidFill>
            <a:ln w="28575" cap="flat" cmpd="sng" algn="ctr">
              <a:solidFill>
                <a:srgbClr val="FFFF00"/>
              </a:solidFill>
              <a:prstDash val="sys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4" name="Diagrama 83"/>
            <p:cNvGraphicFramePr/>
            <p:nvPr>
              <p:extLst>
                <p:ext uri="{D42A27DB-BD31-4B8C-83A1-F6EECF244321}">
                  <p14:modId xmlns:p14="http://schemas.microsoft.com/office/powerpoint/2010/main" val="1405793546"/>
                </p:ext>
              </p:extLst>
            </p:nvPr>
          </p:nvGraphicFramePr>
          <p:xfrm>
            <a:off x="2902868" y="3703202"/>
            <a:ext cx="1880592" cy="445878"/>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cxnSp>
          <p:nvCxnSpPr>
            <p:cNvPr id="89" name="Conector recto de flecha 88"/>
            <p:cNvCxnSpPr/>
            <p:nvPr/>
          </p:nvCxnSpPr>
          <p:spPr bwMode="auto">
            <a:xfrm flipH="1">
              <a:off x="2506613" y="3944670"/>
              <a:ext cx="344977" cy="789185"/>
            </a:xfrm>
            <a:prstGeom prst="straightConnector1">
              <a:avLst/>
            </a:prstGeom>
            <a:solidFill>
              <a:schemeClr val="accent1"/>
            </a:solidFill>
            <a:ln w="285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4" name="CuadroTexto 3073"/>
            <p:cNvSpPr txBox="1"/>
            <p:nvPr/>
          </p:nvSpPr>
          <p:spPr>
            <a:xfrm>
              <a:off x="138183" y="6074712"/>
              <a:ext cx="2269013" cy="738664"/>
            </a:xfrm>
            <a:prstGeom prst="rect">
              <a:avLst/>
            </a:prstGeom>
            <a:solidFill>
              <a:schemeClr val="tx1"/>
            </a:solidFill>
          </p:spPr>
          <p:txBody>
            <a:bodyPr wrap="square" rtlCol="0">
              <a:spAutoFit/>
            </a:bodyPr>
            <a:lstStyle/>
            <a:p>
              <a:r>
                <a:rPr lang="es-ES_tradnl" sz="1400" b="1" dirty="0">
                  <a:solidFill>
                    <a:srgbClr val="0070C0"/>
                  </a:solidFill>
                </a:rPr>
                <a:t>Comercialización</a:t>
              </a:r>
            </a:p>
            <a:p>
              <a:pPr marL="285750" indent="-285750">
                <a:buFont typeface="Wingdings" panose="05000000000000000000" pitchFamily="2" charset="2"/>
                <a:buChar char="q"/>
              </a:pPr>
              <a:r>
                <a:rPr lang="es-ES_tradnl" sz="1400" b="1" dirty="0">
                  <a:solidFill>
                    <a:srgbClr val="FF0000"/>
                  </a:solidFill>
                </a:rPr>
                <a:t>Pública</a:t>
              </a:r>
            </a:p>
            <a:p>
              <a:pPr marL="285750" indent="-285750">
                <a:buFont typeface="Wingdings" panose="05000000000000000000" pitchFamily="2" charset="2"/>
                <a:buChar char="q"/>
              </a:pPr>
              <a:r>
                <a:rPr lang="es-ES_tradnl" sz="1400" b="1" dirty="0">
                  <a:solidFill>
                    <a:srgbClr val="FF0000"/>
                  </a:solidFill>
                </a:rPr>
                <a:t>Privada</a:t>
              </a:r>
            </a:p>
          </p:txBody>
        </p:sp>
        <p:cxnSp>
          <p:nvCxnSpPr>
            <p:cNvPr id="3079" name="Conector recto de flecha 3078"/>
            <p:cNvCxnSpPr/>
            <p:nvPr/>
          </p:nvCxnSpPr>
          <p:spPr bwMode="auto">
            <a:xfrm>
              <a:off x="1183060" y="5894695"/>
              <a:ext cx="0" cy="170438"/>
            </a:xfrm>
            <a:prstGeom prst="straightConnector1">
              <a:avLst/>
            </a:prstGeom>
            <a:solidFill>
              <a:schemeClr val="accent1"/>
            </a:solidFill>
            <a:ln w="381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CuadroTexto 104"/>
            <p:cNvSpPr txBox="1"/>
            <p:nvPr/>
          </p:nvSpPr>
          <p:spPr>
            <a:xfrm>
              <a:off x="2586455" y="2924944"/>
              <a:ext cx="2269013" cy="307777"/>
            </a:xfrm>
            <a:prstGeom prst="rect">
              <a:avLst/>
            </a:prstGeom>
            <a:solidFill>
              <a:schemeClr val="tx1"/>
            </a:solidFill>
          </p:spPr>
          <p:txBody>
            <a:bodyPr wrap="square" rtlCol="0">
              <a:spAutoFit/>
            </a:bodyPr>
            <a:lstStyle/>
            <a:p>
              <a:r>
                <a:rPr lang="es-ES_tradnl" sz="1400" b="1" dirty="0">
                  <a:solidFill>
                    <a:srgbClr val="0070C0"/>
                  </a:solidFill>
                </a:rPr>
                <a:t>Comercialización</a:t>
              </a:r>
            </a:p>
          </p:txBody>
        </p:sp>
        <p:cxnSp>
          <p:nvCxnSpPr>
            <p:cNvPr id="3082" name="Conector recto 3081"/>
            <p:cNvCxnSpPr/>
            <p:nvPr/>
          </p:nvCxnSpPr>
          <p:spPr bwMode="auto">
            <a:xfrm flipV="1">
              <a:off x="2767236" y="2708920"/>
              <a:ext cx="0" cy="215152"/>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84" name="Conector recto 3083"/>
            <p:cNvCxnSpPr/>
            <p:nvPr/>
          </p:nvCxnSpPr>
          <p:spPr bwMode="auto">
            <a:xfrm flipH="1">
              <a:off x="1759124" y="2708920"/>
              <a:ext cx="1008112"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86" name="Conector recto de flecha 3085"/>
            <p:cNvCxnSpPr/>
            <p:nvPr/>
          </p:nvCxnSpPr>
          <p:spPr bwMode="auto">
            <a:xfrm>
              <a:off x="1759124" y="2366303"/>
              <a:ext cx="0" cy="594932"/>
            </a:xfrm>
            <a:prstGeom prst="straightConnector1">
              <a:avLst/>
            </a:prstGeom>
            <a:solidFill>
              <a:schemeClr val="accent1"/>
            </a:solidFill>
            <a:ln w="285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Conector recto de flecha 113"/>
            <p:cNvCxnSpPr/>
            <p:nvPr/>
          </p:nvCxnSpPr>
          <p:spPr bwMode="auto">
            <a:xfrm>
              <a:off x="1039044" y="745836"/>
              <a:ext cx="0" cy="450916"/>
            </a:xfrm>
            <a:prstGeom prst="straightConnector1">
              <a:avLst/>
            </a:prstGeom>
            <a:solidFill>
              <a:schemeClr val="accent1"/>
            </a:solidFill>
            <a:ln w="28575" cap="flat" cmpd="sng" algn="ctr">
              <a:solidFill>
                <a:srgbClr val="FFFF00"/>
              </a:solidFill>
              <a:prstDash val="sys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092" name="Conector recto 3091"/>
          <p:cNvCxnSpPr/>
          <p:nvPr/>
        </p:nvCxnSpPr>
        <p:spPr bwMode="auto">
          <a:xfrm>
            <a:off x="4999484" y="1124744"/>
            <a:ext cx="0"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99" name="Conector recto 3098"/>
          <p:cNvCxnSpPr>
            <a:endCxn id="43" idx="3"/>
          </p:cNvCxnSpPr>
          <p:nvPr/>
        </p:nvCxnSpPr>
        <p:spPr bwMode="auto">
          <a:xfrm flipH="1">
            <a:off x="5143500" y="1124744"/>
            <a:ext cx="72008" cy="9873"/>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1" name="Conector recto 3100"/>
          <p:cNvCxnSpPr/>
          <p:nvPr/>
        </p:nvCxnSpPr>
        <p:spPr bwMode="auto">
          <a:xfrm flipH="1">
            <a:off x="4927476" y="1772816"/>
            <a:ext cx="72008"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3" name="Conector recto 3102"/>
          <p:cNvCxnSpPr>
            <a:endCxn id="48" idx="3"/>
          </p:cNvCxnSpPr>
          <p:nvPr/>
        </p:nvCxnSpPr>
        <p:spPr bwMode="auto">
          <a:xfrm flipH="1">
            <a:off x="5143500" y="2348880"/>
            <a:ext cx="72008" cy="9873"/>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Conector recto de flecha 100"/>
          <p:cNvCxnSpPr/>
          <p:nvPr/>
        </p:nvCxnSpPr>
        <p:spPr bwMode="auto">
          <a:xfrm>
            <a:off x="5575548" y="1700808"/>
            <a:ext cx="0" cy="3163128"/>
          </a:xfrm>
          <a:prstGeom prst="straightConnector1">
            <a:avLst/>
          </a:prstGeom>
          <a:solidFill>
            <a:schemeClr val="accent1"/>
          </a:solidFill>
          <a:ln w="285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CuadroTexto 136"/>
          <p:cNvSpPr txBox="1"/>
          <p:nvPr/>
        </p:nvSpPr>
        <p:spPr>
          <a:xfrm>
            <a:off x="2623220" y="3337247"/>
            <a:ext cx="1724781" cy="307777"/>
          </a:xfrm>
          <a:prstGeom prst="rect">
            <a:avLst/>
          </a:prstGeom>
          <a:solidFill>
            <a:srgbClr val="FF9900"/>
          </a:solidFill>
        </p:spPr>
        <p:txBody>
          <a:bodyPr wrap="square" rtlCol="0">
            <a:spAutoFit/>
          </a:bodyPr>
          <a:lstStyle/>
          <a:p>
            <a:pPr algn="ctr"/>
            <a:r>
              <a:rPr lang="es-ES_tradnl" sz="1400" b="1" dirty="0"/>
              <a:t>Sistemas Aislados</a:t>
            </a:r>
          </a:p>
        </p:txBody>
      </p:sp>
      <p:sp>
        <p:nvSpPr>
          <p:cNvPr id="138" name="Flecha izquierda 137"/>
          <p:cNvSpPr/>
          <p:nvPr/>
        </p:nvSpPr>
        <p:spPr bwMode="auto">
          <a:xfrm>
            <a:off x="6007596" y="3140968"/>
            <a:ext cx="576064" cy="288032"/>
          </a:xfrm>
          <a:prstGeom prst="lef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
        <p:nvSpPr>
          <p:cNvPr id="2" name="Abrir llave 1"/>
          <p:cNvSpPr/>
          <p:nvPr/>
        </p:nvSpPr>
        <p:spPr bwMode="auto">
          <a:xfrm>
            <a:off x="2335189" y="963306"/>
            <a:ext cx="279846" cy="1549335"/>
          </a:xfrm>
          <a:prstGeom prst="leftBrace">
            <a:avLst/>
          </a:prstGeom>
          <a:solidFill>
            <a:schemeClr val="accent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0704051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heel(1)">
                                      <p:cBhvr>
                                        <p:cTn id="7" dur="2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679004" y="-378296"/>
            <a:ext cx="8743950" cy="1143000"/>
          </a:xfrm>
          <a:ln/>
        </p:spPr>
        <p:txBody>
          <a:bodyPr/>
          <a:lstStyle/>
          <a:p>
            <a:r>
              <a:rPr lang="es-ES_tradnl" altLang="es-ES_tradnl" sz="3200" dirty="0"/>
              <a:t>CAMBIOS INSTITUCIONALES</a:t>
            </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graphicFrame>
        <p:nvGraphicFramePr>
          <p:cNvPr id="2" name="Tabla 1"/>
          <p:cNvGraphicFramePr>
            <a:graphicFrameLocks noGrp="1"/>
          </p:cNvGraphicFramePr>
          <p:nvPr>
            <p:extLst>
              <p:ext uri="{D42A27DB-BD31-4B8C-83A1-F6EECF244321}">
                <p14:modId xmlns:p14="http://schemas.microsoft.com/office/powerpoint/2010/main" val="552738136"/>
              </p:ext>
            </p:extLst>
          </p:nvPr>
        </p:nvGraphicFramePr>
        <p:xfrm>
          <a:off x="174948" y="764707"/>
          <a:ext cx="9937104" cy="5577840"/>
        </p:xfrm>
        <a:graphic>
          <a:graphicData uri="http://schemas.openxmlformats.org/drawingml/2006/table">
            <a:tbl>
              <a:tblPr firstRow="1" bandRow="1">
                <a:tableStyleId>{5C22544A-7EE6-4342-B048-85BDC9FD1C3A}</a:tableStyleId>
              </a:tblPr>
              <a:tblGrid>
                <a:gridCol w="4968552">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tblGrid>
              <a:tr h="428906">
                <a:tc>
                  <a:txBody>
                    <a:bodyPr/>
                    <a:lstStyle/>
                    <a:p>
                      <a:pPr algn="ctr"/>
                      <a:r>
                        <a:rPr lang="es-ES_tradnl" dirty="0"/>
                        <a:t>INSTITUCIÓN</a:t>
                      </a:r>
                      <a:r>
                        <a:rPr lang="es-ES_tradnl" baseline="0" dirty="0"/>
                        <a:t>/ORGANISMO ADSCRITO ACTUAL</a:t>
                      </a:r>
                      <a:endParaRPr lang="es-ES_tradnl" dirty="0"/>
                    </a:p>
                  </a:txBody>
                  <a:tcPr>
                    <a:solidFill>
                      <a:srgbClr val="00B050"/>
                    </a:solidFill>
                  </a:tcPr>
                </a:tc>
                <a:tc>
                  <a:txBody>
                    <a:bodyPr/>
                    <a:lstStyle/>
                    <a:p>
                      <a:pPr algn="ctr"/>
                      <a:r>
                        <a:rPr lang="es-ES_tradnl"/>
                        <a:t>INSTITUCIONES EN</a:t>
                      </a:r>
                      <a:r>
                        <a:rPr lang="es-ES_tradnl" baseline="0"/>
                        <a:t> </a:t>
                      </a:r>
                      <a:r>
                        <a:rPr lang="es-ES_tradnl" baseline="0" dirty="0"/>
                        <a:t>NUEVO ESQUEMA</a:t>
                      </a:r>
                      <a:endParaRPr lang="es-ES_tradnl" dirty="0"/>
                    </a:p>
                  </a:txBody>
                  <a:tcPr>
                    <a:solidFill>
                      <a:srgbClr val="FF9900"/>
                    </a:solidFill>
                  </a:tcPr>
                </a:tc>
                <a:extLst>
                  <a:ext uri="{0D108BD9-81ED-4DB2-BD59-A6C34878D82A}">
                    <a16:rowId xmlns:a16="http://schemas.microsoft.com/office/drawing/2014/main" val="10000"/>
                  </a:ext>
                </a:extLst>
              </a:tr>
              <a:tr h="651211">
                <a:tc>
                  <a:txBody>
                    <a:bodyPr/>
                    <a:lstStyle/>
                    <a:p>
                      <a:pPr marL="285750" indent="-285750">
                        <a:buFont typeface="Wingdings" panose="05000000000000000000" pitchFamily="2" charset="2"/>
                        <a:buChar char="q"/>
                      </a:pPr>
                      <a:endParaRPr lang="es-ES_tradnl" sz="2000" b="1" dirty="0">
                        <a:solidFill>
                          <a:srgbClr val="0070C0"/>
                        </a:solidFill>
                      </a:endParaRPr>
                    </a:p>
                    <a:p>
                      <a:pPr marL="285750" indent="-285750">
                        <a:buFont typeface="Wingdings" panose="05000000000000000000" pitchFamily="2" charset="2"/>
                        <a:buChar char="q"/>
                      </a:pPr>
                      <a:r>
                        <a:rPr lang="es-ES_tradnl" sz="2000" b="1" dirty="0">
                          <a:solidFill>
                            <a:srgbClr val="0070C0"/>
                          </a:solidFill>
                        </a:rPr>
                        <a:t>Comisión</a:t>
                      </a:r>
                      <a:r>
                        <a:rPr lang="es-ES_tradnl" sz="2000" b="1" baseline="0" dirty="0">
                          <a:solidFill>
                            <a:srgbClr val="0070C0"/>
                          </a:solidFill>
                        </a:rPr>
                        <a:t> Nacional de Energía (CNE)</a:t>
                      </a:r>
                      <a:endParaRPr lang="es-ES_tradnl" sz="2000" b="1" dirty="0">
                        <a:solidFill>
                          <a:srgbClr val="0070C0"/>
                        </a:solidFill>
                      </a:endParaRPr>
                    </a:p>
                  </a:txBody>
                  <a:tcPr>
                    <a:solidFill>
                      <a:schemeClr val="accent4"/>
                    </a:solidFill>
                  </a:tcPr>
                </a:tc>
                <a:tc>
                  <a:txBody>
                    <a:bodyPr/>
                    <a:lstStyle/>
                    <a:p>
                      <a:pPr algn="l"/>
                      <a:r>
                        <a:rPr lang="es-ES_tradnl" sz="1500" b="0" dirty="0">
                          <a:solidFill>
                            <a:schemeClr val="tx1"/>
                          </a:solidFill>
                        </a:rPr>
                        <a:t>Sus funciones actuales: gerencias</a:t>
                      </a:r>
                      <a:r>
                        <a:rPr lang="es-ES_tradnl" sz="1500" b="0" baseline="0" dirty="0">
                          <a:solidFill>
                            <a:schemeClr val="tx1"/>
                          </a:solidFill>
                        </a:rPr>
                        <a:t> de hidrocarburos, energía eléctrica, nuclear, </a:t>
                      </a:r>
                      <a:r>
                        <a:rPr lang="es-DO" sz="1500" b="0" baseline="0" dirty="0">
                          <a:solidFill>
                            <a:schemeClr val="tx1"/>
                          </a:solidFill>
                        </a:rPr>
                        <a:t>de Fuentes Alternas y Uso Racional de Energía </a:t>
                      </a:r>
                      <a:r>
                        <a:rPr lang="es-DO" sz="1500" b="1" baseline="0" dirty="0">
                          <a:solidFill>
                            <a:schemeClr val="accent5">
                              <a:lumMod val="50000"/>
                            </a:schemeClr>
                          </a:solidFill>
                        </a:rPr>
                        <a:t>se integran a los viceministerios respectivos del MEM.</a:t>
                      </a:r>
                      <a:endParaRPr lang="es-ES_tradnl" sz="1500" b="1" dirty="0">
                        <a:solidFill>
                          <a:schemeClr val="accent5">
                            <a:lumMod val="50000"/>
                          </a:schemeClr>
                        </a:solidFill>
                      </a:endParaRPr>
                    </a:p>
                  </a:txBody>
                  <a:tcPr>
                    <a:solidFill>
                      <a:srgbClr val="002060"/>
                    </a:solidFill>
                  </a:tcPr>
                </a:tc>
                <a:extLst>
                  <a:ext uri="{0D108BD9-81ED-4DB2-BD59-A6C34878D82A}">
                    <a16:rowId xmlns:a16="http://schemas.microsoft.com/office/drawing/2014/main" val="10001"/>
                  </a:ext>
                </a:extLst>
              </a:tr>
              <a:tr h="658921">
                <a:tc>
                  <a:txBody>
                    <a:bodyPr/>
                    <a:lstStyle/>
                    <a:p>
                      <a:pPr marL="285750" indent="-285750">
                        <a:buFont typeface="Wingdings" panose="05000000000000000000" pitchFamily="2" charset="2"/>
                        <a:buChar char="q"/>
                      </a:pPr>
                      <a:endParaRPr lang="es-ES_tradnl" sz="2000" b="1" dirty="0">
                        <a:solidFill>
                          <a:srgbClr val="0070C0"/>
                        </a:solidFill>
                      </a:endParaRPr>
                    </a:p>
                    <a:p>
                      <a:pPr marL="285750" indent="-285750">
                        <a:buFont typeface="Wingdings" panose="05000000000000000000" pitchFamily="2" charset="2"/>
                        <a:buChar char="q"/>
                      </a:pPr>
                      <a:r>
                        <a:rPr lang="es-ES_tradnl" sz="2000" b="1" dirty="0">
                          <a:solidFill>
                            <a:srgbClr val="0070C0"/>
                          </a:solidFill>
                        </a:rPr>
                        <a:t>Superintendencia de Electricidad (SIE)</a:t>
                      </a:r>
                    </a:p>
                  </a:txBody>
                  <a:tcPr/>
                </a:tc>
                <a:tc>
                  <a:txBody>
                    <a:bodyPr/>
                    <a:lstStyle/>
                    <a:p>
                      <a:pPr algn="l"/>
                      <a:r>
                        <a:rPr lang="es-ES_tradnl" sz="1500" b="0" dirty="0">
                          <a:solidFill>
                            <a:schemeClr val="tx1"/>
                          </a:solidFill>
                        </a:rPr>
                        <a:t>Se fortalece como</a:t>
                      </a:r>
                      <a:r>
                        <a:rPr lang="es-ES_tradnl" sz="1500" b="0" baseline="0" dirty="0">
                          <a:solidFill>
                            <a:schemeClr val="tx1"/>
                          </a:solidFill>
                        </a:rPr>
                        <a:t> ente independiente en sus funciones como órgano fiscalizador y vigilante del mercado, adscrito al MEM. </a:t>
                      </a:r>
                      <a:r>
                        <a:rPr lang="es-ES_tradnl" sz="1500" b="1" baseline="0" dirty="0">
                          <a:solidFill>
                            <a:schemeClr val="accent5">
                              <a:lumMod val="50000"/>
                            </a:schemeClr>
                          </a:solidFill>
                        </a:rPr>
                        <a:t>La formulación y administración del marco normativo (regulatorio) es función del MEM.</a:t>
                      </a:r>
                      <a:endParaRPr lang="es-ES_tradnl" sz="1500" b="1" dirty="0">
                        <a:solidFill>
                          <a:schemeClr val="accent5">
                            <a:lumMod val="50000"/>
                          </a:schemeClr>
                        </a:solidFill>
                      </a:endParaRPr>
                    </a:p>
                  </a:txBody>
                  <a:tcPr>
                    <a:solidFill>
                      <a:srgbClr val="002060"/>
                    </a:solidFill>
                  </a:tcPr>
                </a:tc>
                <a:extLst>
                  <a:ext uri="{0D108BD9-81ED-4DB2-BD59-A6C34878D82A}">
                    <a16:rowId xmlns:a16="http://schemas.microsoft.com/office/drawing/2014/main" val="10002"/>
                  </a:ext>
                </a:extLst>
              </a:tr>
              <a:tr h="666388">
                <a:tc>
                  <a:txBody>
                    <a:bodyPr/>
                    <a:lstStyle/>
                    <a:p>
                      <a:pPr marL="285750" indent="-285750">
                        <a:buFont typeface="Wingdings" panose="05000000000000000000" pitchFamily="2" charset="2"/>
                        <a:buChar char="q"/>
                      </a:pPr>
                      <a:endParaRPr lang="es-ES_tradnl" sz="2000" b="1" dirty="0">
                        <a:solidFill>
                          <a:srgbClr val="0070C0"/>
                        </a:solidFill>
                      </a:endParaRPr>
                    </a:p>
                    <a:p>
                      <a:pPr marL="285750" indent="-285750">
                        <a:buFont typeface="Wingdings" panose="05000000000000000000" pitchFamily="2" charset="2"/>
                        <a:buChar char="q"/>
                      </a:pPr>
                      <a:endParaRPr lang="es-ES_tradnl" sz="2000" b="1" dirty="0">
                        <a:solidFill>
                          <a:srgbClr val="0070C0"/>
                        </a:solidFill>
                      </a:endParaRPr>
                    </a:p>
                    <a:p>
                      <a:pPr marL="285750" indent="-285750">
                        <a:buFont typeface="Wingdings" panose="05000000000000000000" pitchFamily="2" charset="2"/>
                        <a:buChar char="q"/>
                      </a:pPr>
                      <a:r>
                        <a:rPr lang="es-ES_tradnl" sz="2000" b="1" dirty="0">
                          <a:solidFill>
                            <a:srgbClr val="0070C0"/>
                          </a:solidFill>
                        </a:rPr>
                        <a:t>Empresas</a:t>
                      </a:r>
                      <a:r>
                        <a:rPr lang="es-ES_tradnl" sz="2000" b="1" baseline="0" dirty="0">
                          <a:solidFill>
                            <a:srgbClr val="0070C0"/>
                          </a:solidFill>
                        </a:rPr>
                        <a:t> Eléctricas Estatales</a:t>
                      </a:r>
                      <a:endParaRPr lang="es-ES_tradnl" sz="2000" b="1" dirty="0">
                        <a:solidFill>
                          <a:srgbClr val="0070C0"/>
                        </a:solidFill>
                      </a:endParaRPr>
                    </a:p>
                  </a:txBody>
                  <a:tcPr>
                    <a:solidFill>
                      <a:schemeClr val="accent4"/>
                    </a:solidFill>
                  </a:tcPr>
                </a:tc>
                <a:tc>
                  <a:txBody>
                    <a:bodyPr/>
                    <a:lstStyle/>
                    <a:p>
                      <a:pPr algn="l"/>
                      <a:r>
                        <a:rPr lang="es-ES_tradnl" sz="1500" b="0" dirty="0">
                          <a:solidFill>
                            <a:schemeClr val="tx1"/>
                          </a:solidFill>
                        </a:rPr>
                        <a:t>Se transforma en tres</a:t>
                      </a:r>
                      <a:r>
                        <a:rPr lang="es-ES_tradnl" sz="1500" b="0" baseline="0" dirty="0">
                          <a:solidFill>
                            <a:schemeClr val="tx1"/>
                          </a:solidFill>
                        </a:rPr>
                        <a:t> tipos de empresas estatales: </a:t>
                      </a:r>
                      <a:r>
                        <a:rPr lang="es-ES_tradnl" sz="1500" b="1" baseline="0" dirty="0">
                          <a:solidFill>
                            <a:schemeClr val="tx1"/>
                          </a:solidFill>
                        </a:rPr>
                        <a:t>(1) Empresa Estatal de Generación Eléctrica</a:t>
                      </a:r>
                      <a:r>
                        <a:rPr lang="es-ES_tradnl" sz="1500" b="0" baseline="0" dirty="0">
                          <a:solidFill>
                            <a:schemeClr val="tx1"/>
                          </a:solidFill>
                        </a:rPr>
                        <a:t>: tanto empresas hidráulicas y de otro tipo en las que el Estado tenga participación; </a:t>
                      </a:r>
                      <a:r>
                        <a:rPr lang="es-ES_tradnl" sz="1500" b="1" baseline="0" dirty="0">
                          <a:solidFill>
                            <a:schemeClr val="tx1"/>
                          </a:solidFill>
                        </a:rPr>
                        <a:t>(2) Empresa Estatal de Transmisión Eléctrica (antigua ETED</a:t>
                      </a:r>
                      <a:r>
                        <a:rPr lang="es-ES_tradnl" sz="1500" b="0" baseline="0" dirty="0">
                          <a:solidFill>
                            <a:schemeClr val="tx1"/>
                          </a:solidFill>
                        </a:rPr>
                        <a:t>); </a:t>
                      </a:r>
                      <a:r>
                        <a:rPr lang="es-ES_tradnl" sz="1500" b="1" baseline="0" dirty="0">
                          <a:solidFill>
                            <a:schemeClr val="tx1"/>
                          </a:solidFill>
                        </a:rPr>
                        <a:t>(3)</a:t>
                      </a:r>
                      <a:r>
                        <a:rPr lang="es-ES_tradnl" sz="1500" b="0" baseline="0" dirty="0">
                          <a:solidFill>
                            <a:schemeClr val="tx1"/>
                          </a:solidFill>
                        </a:rPr>
                        <a:t> </a:t>
                      </a:r>
                      <a:r>
                        <a:rPr lang="es-ES_tradnl" sz="1500" b="1" baseline="0" dirty="0">
                          <a:solidFill>
                            <a:schemeClr val="tx1"/>
                          </a:solidFill>
                        </a:rPr>
                        <a:t>Empresa Estatal de Distribución Eléctrica</a:t>
                      </a:r>
                      <a:r>
                        <a:rPr lang="es-ES_tradnl" sz="1500" b="0" baseline="0" dirty="0">
                          <a:solidFill>
                            <a:schemeClr val="tx1"/>
                          </a:solidFill>
                        </a:rPr>
                        <a:t>, que ahora unifica a las tres EDES y libera el segmento de comercialización (con participación del Estado).</a:t>
                      </a:r>
                      <a:endParaRPr lang="es-ES_tradnl" sz="1500" b="0" dirty="0">
                        <a:solidFill>
                          <a:schemeClr val="tx1"/>
                        </a:solidFill>
                      </a:endParaRPr>
                    </a:p>
                  </a:txBody>
                  <a:tcPr>
                    <a:solidFill>
                      <a:srgbClr val="002060"/>
                    </a:solidFill>
                  </a:tcPr>
                </a:tc>
                <a:extLst>
                  <a:ext uri="{0D108BD9-81ED-4DB2-BD59-A6C34878D82A}">
                    <a16:rowId xmlns:a16="http://schemas.microsoft.com/office/drawing/2014/main" val="10003"/>
                  </a:ext>
                </a:extLst>
              </a:tr>
              <a:tr h="658921">
                <a:tc>
                  <a:txBody>
                    <a:bodyPr/>
                    <a:lstStyle/>
                    <a:p>
                      <a:pPr marL="285750" indent="-285750">
                        <a:buFont typeface="Wingdings" panose="05000000000000000000" pitchFamily="2" charset="2"/>
                        <a:buChar char="q"/>
                      </a:pPr>
                      <a:r>
                        <a:rPr lang="es-ES_tradnl" sz="2000" b="1" dirty="0">
                          <a:solidFill>
                            <a:srgbClr val="0070C0"/>
                          </a:solidFill>
                        </a:rPr>
                        <a:t>Organismo</a:t>
                      </a:r>
                      <a:r>
                        <a:rPr lang="es-ES_tradnl" sz="2000" b="1" baseline="0" dirty="0">
                          <a:solidFill>
                            <a:srgbClr val="0070C0"/>
                          </a:solidFill>
                        </a:rPr>
                        <a:t> Coordinador del SENI (OC-SENI)</a:t>
                      </a:r>
                      <a:endParaRPr lang="es-ES_tradnl" sz="2000" b="1" dirty="0">
                        <a:solidFill>
                          <a:srgbClr val="0070C0"/>
                        </a:solidFill>
                      </a:endParaRPr>
                    </a:p>
                  </a:txBody>
                  <a:tcPr/>
                </a:tc>
                <a:tc>
                  <a:txBody>
                    <a:bodyPr/>
                    <a:lstStyle/>
                    <a:p>
                      <a:pPr algn="l"/>
                      <a:r>
                        <a:rPr lang="es-DO" sz="1500" b="1" dirty="0">
                          <a:solidFill>
                            <a:schemeClr val="tx1"/>
                          </a:solidFill>
                        </a:rPr>
                        <a:t>Organismo Coordinador del Control Operativo del Despacho: </a:t>
                      </a:r>
                      <a:r>
                        <a:rPr lang="es-DO" sz="1500" b="0" dirty="0">
                          <a:solidFill>
                            <a:schemeClr val="tx1"/>
                          </a:solidFill>
                        </a:rPr>
                        <a:t>responsable por la programación operativa, despacho y supervisión de la operación integrada del Sistema Interconectado Nacional (SIN) en forma segura, confiable y económica. Se fortalece y precisan más sus funciones</a:t>
                      </a:r>
                      <a:endParaRPr lang="es-ES_tradnl" sz="1500" b="0" dirty="0">
                        <a:solidFill>
                          <a:schemeClr val="tx1"/>
                        </a:solidFill>
                      </a:endParaRPr>
                    </a:p>
                  </a:txBody>
                  <a:tcPr>
                    <a:solidFill>
                      <a:srgbClr val="00206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905443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679004" y="-378296"/>
            <a:ext cx="8743950" cy="1143000"/>
          </a:xfrm>
          <a:ln/>
        </p:spPr>
        <p:txBody>
          <a:bodyPr/>
          <a:lstStyle/>
          <a:p>
            <a:r>
              <a:rPr lang="es-ES_tradnl" altLang="es-ES_tradnl" sz="3200" dirty="0"/>
              <a:t>RESUMEN:</a:t>
            </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graphicFrame>
        <p:nvGraphicFramePr>
          <p:cNvPr id="2" name="Tabla 1"/>
          <p:cNvGraphicFramePr>
            <a:graphicFrameLocks noGrp="1"/>
          </p:cNvGraphicFramePr>
          <p:nvPr>
            <p:extLst>
              <p:ext uri="{D42A27DB-BD31-4B8C-83A1-F6EECF244321}">
                <p14:modId xmlns:p14="http://schemas.microsoft.com/office/powerpoint/2010/main" val="927315991"/>
              </p:ext>
            </p:extLst>
          </p:nvPr>
        </p:nvGraphicFramePr>
        <p:xfrm>
          <a:off x="174948" y="764707"/>
          <a:ext cx="9937104" cy="6152209"/>
        </p:xfrm>
        <a:graphic>
          <a:graphicData uri="http://schemas.openxmlformats.org/drawingml/2006/table">
            <a:tbl>
              <a:tblPr firstRow="1" bandRow="1">
                <a:tableStyleId>{5C22544A-7EE6-4342-B048-85BDC9FD1C3A}</a:tableStyleId>
              </a:tblPr>
              <a:tblGrid>
                <a:gridCol w="4968552">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tblGrid>
              <a:tr h="428906">
                <a:tc>
                  <a:txBody>
                    <a:bodyPr/>
                    <a:lstStyle/>
                    <a:p>
                      <a:pPr algn="ctr"/>
                      <a:r>
                        <a:rPr lang="es-ES_tradnl" sz="1400" dirty="0"/>
                        <a:t>ACTIVIDAD</a:t>
                      </a:r>
                      <a:r>
                        <a:rPr lang="es-ES_tradnl" sz="1400" baseline="0" dirty="0"/>
                        <a:t> O COMPETENCIA</a:t>
                      </a:r>
                      <a:endParaRPr lang="es-ES_tradnl" sz="1400" dirty="0"/>
                    </a:p>
                  </a:txBody>
                  <a:tcPr>
                    <a:solidFill>
                      <a:srgbClr val="00B050"/>
                    </a:solidFill>
                  </a:tcPr>
                </a:tc>
                <a:tc>
                  <a:txBody>
                    <a:bodyPr/>
                    <a:lstStyle/>
                    <a:p>
                      <a:pPr algn="ctr"/>
                      <a:r>
                        <a:rPr lang="es-ES_tradnl" sz="1400" dirty="0"/>
                        <a:t>Funciones/competencias</a:t>
                      </a:r>
                    </a:p>
                  </a:txBody>
                  <a:tcPr>
                    <a:solidFill>
                      <a:srgbClr val="FF9900"/>
                    </a:solidFill>
                  </a:tcPr>
                </a:tc>
                <a:extLst>
                  <a:ext uri="{0D108BD9-81ED-4DB2-BD59-A6C34878D82A}">
                    <a16:rowId xmlns:a16="http://schemas.microsoft.com/office/drawing/2014/main" val="10000"/>
                  </a:ext>
                </a:extLst>
              </a:tr>
              <a:tr h="1011251">
                <a:tc>
                  <a:txBody>
                    <a:bodyPr/>
                    <a:lstStyle/>
                    <a:p>
                      <a:pPr marL="285750" indent="-285750">
                        <a:buFont typeface="Wingdings" panose="05000000000000000000" pitchFamily="2" charset="2"/>
                        <a:buChar char="q"/>
                      </a:pPr>
                      <a:r>
                        <a:rPr lang="es-ES_tradnl" sz="1400" b="1" dirty="0">
                          <a:solidFill>
                            <a:srgbClr val="0070C0"/>
                          </a:solidFill>
                        </a:rPr>
                        <a:t>Rectoría</a:t>
                      </a:r>
                      <a:r>
                        <a:rPr lang="es-ES_tradnl" sz="1400" b="1" baseline="0" dirty="0">
                          <a:solidFill>
                            <a:srgbClr val="0070C0"/>
                          </a:solidFill>
                        </a:rPr>
                        <a:t> y definición de políticas nacionales, plan de expansión y seguridad</a:t>
                      </a:r>
                      <a:endParaRPr lang="es-ES_tradnl" sz="1400" b="1" dirty="0">
                        <a:solidFill>
                          <a:srgbClr val="0070C0"/>
                        </a:solidFill>
                      </a:endParaRPr>
                    </a:p>
                  </a:txBody>
                  <a:tcPr>
                    <a:solidFill>
                      <a:schemeClr val="accent4"/>
                    </a:solidFill>
                  </a:tcPr>
                </a:tc>
                <a:tc>
                  <a:txBody>
                    <a:bodyPr/>
                    <a:lstStyle/>
                    <a:p>
                      <a:pPr algn="l"/>
                      <a:r>
                        <a:rPr lang="es-ES_tradnl" sz="1400" b="0" dirty="0">
                          <a:solidFill>
                            <a:schemeClr val="tx1"/>
                          </a:solidFill>
                        </a:rPr>
                        <a:t>MEM, políticas,</a:t>
                      </a:r>
                      <a:r>
                        <a:rPr lang="es-ES_tradnl" sz="1400" b="0" baseline="0" dirty="0">
                          <a:solidFill>
                            <a:schemeClr val="tx1"/>
                          </a:solidFill>
                        </a:rPr>
                        <a:t> </a:t>
                      </a:r>
                      <a:r>
                        <a:rPr lang="es-ES_tradnl" sz="1400" b="0" dirty="0">
                          <a:solidFill>
                            <a:schemeClr val="tx1"/>
                          </a:solidFill>
                        </a:rPr>
                        <a:t>planificación,</a:t>
                      </a:r>
                      <a:r>
                        <a:rPr lang="es-ES_tradnl" sz="1400" b="0" baseline="0" dirty="0">
                          <a:solidFill>
                            <a:schemeClr val="tx1"/>
                          </a:solidFill>
                        </a:rPr>
                        <a:t> plan nacional de energía</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1"/>
                  </a:ext>
                </a:extLst>
              </a:tr>
              <a:tr h="658921">
                <a:tc>
                  <a:txBody>
                    <a:bodyPr/>
                    <a:lstStyle/>
                    <a:p>
                      <a:pPr marL="285750" indent="-285750">
                        <a:buFont typeface="Wingdings" panose="05000000000000000000" pitchFamily="2" charset="2"/>
                        <a:buChar char="q"/>
                      </a:pPr>
                      <a:r>
                        <a:rPr lang="es-ES_tradnl" sz="1400" b="1" dirty="0">
                          <a:solidFill>
                            <a:srgbClr val="0070C0"/>
                          </a:solidFill>
                        </a:rPr>
                        <a:t>Regulador de los Servicios Eléctricos</a:t>
                      </a:r>
                    </a:p>
                  </a:txBody>
                  <a:tcPr/>
                </a:tc>
                <a:tc>
                  <a:txBody>
                    <a:bodyPr/>
                    <a:lstStyle/>
                    <a:p>
                      <a:pPr algn="l"/>
                      <a:r>
                        <a:rPr lang="es-ES_tradnl" sz="1400" b="0" dirty="0">
                          <a:solidFill>
                            <a:schemeClr val="tx1"/>
                          </a:solidFill>
                        </a:rPr>
                        <a:t>SIE</a:t>
                      </a:r>
                      <a:r>
                        <a:rPr lang="es-ES_tradnl" sz="1400" b="0" baseline="0" dirty="0">
                          <a:solidFill>
                            <a:schemeClr val="tx1"/>
                          </a:solidFill>
                        </a:rPr>
                        <a:t> para toda la cadena de valor del subsector eléctrico</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2"/>
                  </a:ext>
                </a:extLst>
              </a:tr>
              <a:tr h="666388">
                <a:tc>
                  <a:txBody>
                    <a:bodyPr/>
                    <a:lstStyle/>
                    <a:p>
                      <a:pPr marL="285750" indent="-285750">
                        <a:buFont typeface="Wingdings" panose="05000000000000000000" pitchFamily="2" charset="2"/>
                        <a:buChar char="q"/>
                      </a:pPr>
                      <a:r>
                        <a:rPr lang="es-ES_tradnl" sz="1400" b="1" dirty="0">
                          <a:solidFill>
                            <a:srgbClr val="0070C0"/>
                          </a:solidFill>
                        </a:rPr>
                        <a:t>Planificación de</a:t>
                      </a:r>
                      <a:r>
                        <a:rPr lang="es-ES_tradnl" sz="1400" b="1" baseline="0" dirty="0">
                          <a:solidFill>
                            <a:srgbClr val="0070C0"/>
                          </a:solidFill>
                        </a:rPr>
                        <a:t> largo plazo</a:t>
                      </a:r>
                      <a:endParaRPr lang="es-ES_tradnl" sz="1400" b="1" dirty="0">
                        <a:solidFill>
                          <a:srgbClr val="0070C0"/>
                        </a:solidFill>
                      </a:endParaRPr>
                    </a:p>
                  </a:txBody>
                  <a:tcPr>
                    <a:solidFill>
                      <a:schemeClr val="accent4"/>
                    </a:solidFill>
                  </a:tcPr>
                </a:tc>
                <a:tc>
                  <a:txBody>
                    <a:bodyPr/>
                    <a:lstStyle/>
                    <a:p>
                      <a:pPr algn="l"/>
                      <a:r>
                        <a:rPr lang="es-ES_tradnl" sz="1400" b="0" dirty="0">
                          <a:solidFill>
                            <a:schemeClr val="tx1"/>
                          </a:solidFill>
                        </a:rPr>
                        <a:t>A través de una unidad de alta especialización que interactúe con los instituciones del sector y con base en la política energética nacional trazada por el MEM.</a:t>
                      </a:r>
                    </a:p>
                  </a:txBody>
                  <a:tcPr>
                    <a:solidFill>
                      <a:srgbClr val="002060"/>
                    </a:solidFill>
                  </a:tcPr>
                </a:tc>
                <a:extLst>
                  <a:ext uri="{0D108BD9-81ED-4DB2-BD59-A6C34878D82A}">
                    <a16:rowId xmlns:a16="http://schemas.microsoft.com/office/drawing/2014/main" val="10003"/>
                  </a:ext>
                </a:extLst>
              </a:tr>
              <a:tr h="658921">
                <a:tc>
                  <a:txBody>
                    <a:bodyPr/>
                    <a:lstStyle/>
                    <a:p>
                      <a:pPr marL="285750" indent="-285750">
                        <a:buFont typeface="Wingdings" panose="05000000000000000000" pitchFamily="2" charset="2"/>
                        <a:buChar char="q"/>
                      </a:pPr>
                      <a:r>
                        <a:rPr lang="es-ES_tradnl" sz="1400" b="1" dirty="0">
                          <a:solidFill>
                            <a:srgbClr val="0070C0"/>
                          </a:solidFill>
                        </a:rPr>
                        <a:t>Control </a:t>
                      </a:r>
                      <a:r>
                        <a:rPr lang="es-ES_tradnl" sz="1400" b="1" baseline="0" dirty="0">
                          <a:solidFill>
                            <a:srgbClr val="0070C0"/>
                          </a:solidFill>
                        </a:rPr>
                        <a:t>Operativo del Despacho</a:t>
                      </a:r>
                      <a:endParaRPr lang="es-ES_tradnl" sz="1400" b="1" dirty="0">
                        <a:solidFill>
                          <a:srgbClr val="0070C0"/>
                        </a:solidFill>
                      </a:endParaRPr>
                    </a:p>
                  </a:txBody>
                  <a:tcPr/>
                </a:tc>
                <a:tc>
                  <a:txBody>
                    <a:bodyPr/>
                    <a:lstStyle/>
                    <a:p>
                      <a:pPr algn="l"/>
                      <a:r>
                        <a:rPr lang="es-ES_tradnl" sz="1400" b="0" dirty="0">
                          <a:solidFill>
                            <a:schemeClr val="tx1"/>
                          </a:solidFill>
                        </a:rPr>
                        <a:t>Organismo Coordinador del Control</a:t>
                      </a:r>
                      <a:r>
                        <a:rPr lang="es-ES_tradnl" sz="1400" b="0" baseline="0" dirty="0">
                          <a:solidFill>
                            <a:schemeClr val="tx1"/>
                          </a:solidFill>
                        </a:rPr>
                        <a:t> Operativo del Despacho (OCCOD), preside SIE</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4"/>
                  </a:ext>
                </a:extLst>
              </a:tr>
              <a:tr h="428906">
                <a:tc>
                  <a:txBody>
                    <a:bodyPr/>
                    <a:lstStyle/>
                    <a:p>
                      <a:pPr marL="285750" indent="-285750">
                        <a:buFont typeface="Wingdings" panose="05000000000000000000" pitchFamily="2" charset="2"/>
                        <a:buChar char="q"/>
                      </a:pPr>
                      <a:r>
                        <a:rPr lang="es-ES_tradnl" sz="1400" b="1" dirty="0">
                          <a:solidFill>
                            <a:srgbClr val="0070C0"/>
                          </a:solidFill>
                        </a:rPr>
                        <a:t>Producción de Electricidad</a:t>
                      </a:r>
                    </a:p>
                  </a:txBody>
                  <a:tcPr>
                    <a:solidFill>
                      <a:schemeClr val="accent4"/>
                    </a:solidFill>
                  </a:tcPr>
                </a:tc>
                <a:tc>
                  <a:txBody>
                    <a:bodyPr/>
                    <a:lstStyle/>
                    <a:p>
                      <a:pPr algn="l"/>
                      <a:r>
                        <a:rPr lang="es-ES_tradnl" sz="1400" b="0" dirty="0">
                          <a:solidFill>
                            <a:schemeClr val="tx1"/>
                          </a:solidFill>
                        </a:rPr>
                        <a:t>Empresas</a:t>
                      </a:r>
                      <a:r>
                        <a:rPr lang="es-ES_tradnl" sz="1400" b="0" baseline="0" dirty="0">
                          <a:solidFill>
                            <a:schemeClr val="tx1"/>
                          </a:solidFill>
                        </a:rPr>
                        <a:t> Privadas y EGEE</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5"/>
                  </a:ext>
                </a:extLst>
              </a:tr>
              <a:tr h="428906">
                <a:tc>
                  <a:txBody>
                    <a:bodyPr/>
                    <a:lstStyle/>
                    <a:p>
                      <a:pPr marL="285750" indent="-285750">
                        <a:buFont typeface="Wingdings" panose="05000000000000000000" pitchFamily="2" charset="2"/>
                        <a:buChar char="q"/>
                      </a:pPr>
                      <a:r>
                        <a:rPr lang="es-ES_tradnl" sz="1400" b="1" dirty="0">
                          <a:solidFill>
                            <a:srgbClr val="0070C0"/>
                          </a:solidFill>
                        </a:rPr>
                        <a:t>Transporte</a:t>
                      </a:r>
                      <a:r>
                        <a:rPr lang="es-ES_tradnl" sz="1400" b="1" baseline="0" dirty="0">
                          <a:solidFill>
                            <a:srgbClr val="0070C0"/>
                          </a:solidFill>
                        </a:rPr>
                        <a:t> de Electricidad</a:t>
                      </a:r>
                      <a:endParaRPr lang="es-ES_tradnl" sz="1400" b="1" dirty="0">
                        <a:solidFill>
                          <a:srgbClr val="0070C0"/>
                        </a:solidFill>
                      </a:endParaRPr>
                    </a:p>
                  </a:txBody>
                  <a:tcPr/>
                </a:tc>
                <a:tc>
                  <a:txBody>
                    <a:bodyPr/>
                    <a:lstStyle/>
                    <a:p>
                      <a:pPr algn="l"/>
                      <a:r>
                        <a:rPr lang="es-ES_tradnl" sz="1400" b="0" dirty="0">
                          <a:solidFill>
                            <a:schemeClr val="tx1"/>
                          </a:solidFill>
                        </a:rPr>
                        <a:t>EETE</a:t>
                      </a:r>
                    </a:p>
                  </a:txBody>
                  <a:tcPr>
                    <a:solidFill>
                      <a:srgbClr val="002060"/>
                    </a:solidFill>
                  </a:tcPr>
                </a:tc>
                <a:extLst>
                  <a:ext uri="{0D108BD9-81ED-4DB2-BD59-A6C34878D82A}">
                    <a16:rowId xmlns:a16="http://schemas.microsoft.com/office/drawing/2014/main" val="10006"/>
                  </a:ext>
                </a:extLst>
              </a:tr>
              <a:tr h="428906">
                <a:tc>
                  <a:txBody>
                    <a:bodyPr/>
                    <a:lstStyle/>
                    <a:p>
                      <a:pPr marL="285750" indent="-285750">
                        <a:buFont typeface="Wingdings" panose="05000000000000000000" pitchFamily="2" charset="2"/>
                        <a:buChar char="q"/>
                      </a:pPr>
                      <a:r>
                        <a:rPr lang="es-ES_tradnl" sz="1400" b="1" dirty="0">
                          <a:solidFill>
                            <a:srgbClr val="0070C0"/>
                          </a:solidFill>
                        </a:rPr>
                        <a:t>Distribución de Electricidad</a:t>
                      </a:r>
                    </a:p>
                  </a:txBody>
                  <a:tcPr>
                    <a:solidFill>
                      <a:schemeClr val="accent4"/>
                    </a:solidFill>
                  </a:tcPr>
                </a:tc>
                <a:tc>
                  <a:txBody>
                    <a:bodyPr/>
                    <a:lstStyle/>
                    <a:p>
                      <a:pPr algn="l"/>
                      <a:r>
                        <a:rPr lang="es-ES_tradnl" sz="1400" b="0" dirty="0">
                          <a:solidFill>
                            <a:schemeClr val="tx1"/>
                          </a:solidFill>
                        </a:rPr>
                        <a:t>EEDE</a:t>
                      </a:r>
                    </a:p>
                  </a:txBody>
                  <a:tcPr>
                    <a:solidFill>
                      <a:srgbClr val="002060"/>
                    </a:solidFill>
                  </a:tcPr>
                </a:tc>
                <a:extLst>
                  <a:ext uri="{0D108BD9-81ED-4DB2-BD59-A6C34878D82A}">
                    <a16:rowId xmlns:a16="http://schemas.microsoft.com/office/drawing/2014/main" val="10007"/>
                  </a:ext>
                </a:extLst>
              </a:tr>
              <a:tr h="428906">
                <a:tc>
                  <a:txBody>
                    <a:bodyPr/>
                    <a:lstStyle/>
                    <a:p>
                      <a:pPr marL="285750" indent="-285750">
                        <a:buFont typeface="Wingdings" panose="05000000000000000000" pitchFamily="2" charset="2"/>
                        <a:buChar char="q"/>
                      </a:pPr>
                      <a:r>
                        <a:rPr lang="es-ES_tradnl" sz="1400" b="1" dirty="0">
                          <a:solidFill>
                            <a:srgbClr val="0070C0"/>
                          </a:solidFill>
                        </a:rPr>
                        <a:t>Comprador</a:t>
                      </a:r>
                      <a:r>
                        <a:rPr lang="es-ES_tradnl" sz="1400" b="1" baseline="0" dirty="0">
                          <a:solidFill>
                            <a:srgbClr val="0070C0"/>
                          </a:solidFill>
                        </a:rPr>
                        <a:t> Único de Electricidad</a:t>
                      </a:r>
                      <a:endParaRPr lang="es-ES_tradnl" sz="1400" b="1" dirty="0">
                        <a:solidFill>
                          <a:srgbClr val="0070C0"/>
                        </a:solidFill>
                      </a:endParaRPr>
                    </a:p>
                  </a:txBody>
                  <a:tcPr>
                    <a:solidFill>
                      <a:schemeClr val="accent4"/>
                    </a:solidFill>
                  </a:tcPr>
                </a:tc>
                <a:tc>
                  <a:txBody>
                    <a:bodyPr/>
                    <a:lstStyle/>
                    <a:p>
                      <a:pPr algn="l"/>
                      <a:r>
                        <a:rPr lang="es-ES_tradnl" sz="1400" b="0" dirty="0">
                          <a:solidFill>
                            <a:schemeClr val="tx1"/>
                          </a:solidFill>
                        </a:rPr>
                        <a:t>EEDE y Usuarios</a:t>
                      </a:r>
                      <a:r>
                        <a:rPr lang="es-ES_tradnl" sz="1400" b="0" baseline="0" dirty="0">
                          <a:solidFill>
                            <a:schemeClr val="tx1"/>
                          </a:solidFill>
                        </a:rPr>
                        <a:t> no Regulados</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8"/>
                  </a:ext>
                </a:extLst>
              </a:tr>
              <a:tr h="428906">
                <a:tc>
                  <a:txBody>
                    <a:bodyPr/>
                    <a:lstStyle/>
                    <a:p>
                      <a:pPr marL="285750" indent="-285750">
                        <a:buFont typeface="Wingdings" panose="05000000000000000000" pitchFamily="2" charset="2"/>
                        <a:buChar char="q"/>
                      </a:pPr>
                      <a:r>
                        <a:rPr lang="es-ES_tradnl" sz="1400" b="1" dirty="0">
                          <a:solidFill>
                            <a:srgbClr val="0070C0"/>
                          </a:solidFill>
                        </a:rPr>
                        <a:t>Comercialización</a:t>
                      </a:r>
                    </a:p>
                  </a:txBody>
                  <a:tcPr/>
                </a:tc>
                <a:tc>
                  <a:txBody>
                    <a:bodyPr/>
                    <a:lstStyle/>
                    <a:p>
                      <a:pPr algn="l"/>
                      <a:r>
                        <a:rPr lang="es-ES_tradnl" sz="1400" b="0" dirty="0">
                          <a:solidFill>
                            <a:schemeClr val="tx1"/>
                          </a:solidFill>
                        </a:rPr>
                        <a:t>Gobierno/Empresas</a:t>
                      </a:r>
                      <a:r>
                        <a:rPr lang="es-ES_tradnl" sz="1400" b="0" baseline="0" dirty="0">
                          <a:solidFill>
                            <a:schemeClr val="tx1"/>
                          </a:solidFill>
                        </a:rPr>
                        <a:t> privadas</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09"/>
                  </a:ext>
                </a:extLst>
              </a:tr>
              <a:tr h="428906">
                <a:tc>
                  <a:txBody>
                    <a:bodyPr/>
                    <a:lstStyle/>
                    <a:p>
                      <a:pPr marL="285750" indent="-285750">
                        <a:buFont typeface="Wingdings" panose="05000000000000000000" pitchFamily="2" charset="2"/>
                        <a:buChar char="q"/>
                      </a:pPr>
                      <a:r>
                        <a:rPr lang="es-ES_tradnl" sz="1400" b="1" dirty="0">
                          <a:solidFill>
                            <a:srgbClr val="0070C0"/>
                          </a:solidFill>
                        </a:rPr>
                        <a:t>Servicios a la distribución</a:t>
                      </a:r>
                      <a:r>
                        <a:rPr lang="es-ES_tradnl" sz="1400" b="1" baseline="0" dirty="0">
                          <a:solidFill>
                            <a:srgbClr val="0070C0"/>
                          </a:solidFill>
                        </a:rPr>
                        <a:t> y de redes</a:t>
                      </a:r>
                      <a:endParaRPr lang="es-ES_tradnl" sz="1400" b="1" dirty="0">
                        <a:solidFill>
                          <a:srgbClr val="0070C0"/>
                        </a:solidFill>
                      </a:endParaRPr>
                    </a:p>
                  </a:txBody>
                  <a:tcPr>
                    <a:solidFill>
                      <a:schemeClr val="accent4"/>
                    </a:solidFill>
                  </a:tcPr>
                </a:tc>
                <a:tc>
                  <a:txBody>
                    <a:bodyPr/>
                    <a:lstStyle/>
                    <a:p>
                      <a:pPr algn="l"/>
                      <a:r>
                        <a:rPr lang="es-ES_tradnl" sz="1400" b="0" dirty="0">
                          <a:solidFill>
                            <a:schemeClr val="tx1"/>
                          </a:solidFill>
                        </a:rPr>
                        <a:t>Responsabilidad de la EEDE por sus propios medios o vía subcontracion</a:t>
                      </a:r>
                      <a:r>
                        <a:rPr lang="es-ES_tradnl" sz="1400" b="0" baseline="0" dirty="0">
                          <a:solidFill>
                            <a:schemeClr val="tx1"/>
                          </a:solidFill>
                        </a:rPr>
                        <a:t> </a:t>
                      </a:r>
                      <a:endParaRPr lang="es-ES_tradnl" sz="1400" b="0" dirty="0">
                        <a:solidFill>
                          <a:schemeClr val="tx1"/>
                        </a:solidFill>
                      </a:endParaRPr>
                    </a:p>
                  </a:txBody>
                  <a:tcPr>
                    <a:solidFill>
                      <a:srgbClr val="002060"/>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450344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2" name="CuadroTexto 1"/>
          <p:cNvSpPr txBox="1"/>
          <p:nvPr/>
        </p:nvSpPr>
        <p:spPr>
          <a:xfrm>
            <a:off x="3415308" y="2276872"/>
            <a:ext cx="3168352" cy="1754326"/>
          </a:xfrm>
          <a:prstGeom prst="rect">
            <a:avLst/>
          </a:prstGeom>
          <a:noFill/>
          <a:ln>
            <a:solidFill>
              <a:srgbClr val="FFFF00"/>
            </a:solidFill>
          </a:ln>
        </p:spPr>
        <p:txBody>
          <a:bodyPr wrap="square" rtlCol="0">
            <a:spAutoFit/>
          </a:bodyPr>
          <a:lstStyle/>
          <a:p>
            <a:pPr algn="ctr"/>
            <a:r>
              <a:rPr lang="es-ES_tradnl" sz="3600" b="1" dirty="0">
                <a:solidFill>
                  <a:schemeClr val="accent5">
                    <a:lumMod val="50000"/>
                  </a:schemeClr>
                </a:solidFill>
              </a:rPr>
              <a:t>GRACIAS!</a:t>
            </a:r>
          </a:p>
          <a:p>
            <a:pPr algn="ctr"/>
            <a:endParaRPr lang="es-ES_tradnl" sz="3600" b="1" dirty="0">
              <a:solidFill>
                <a:schemeClr val="accent5">
                  <a:lumMod val="50000"/>
                </a:schemeClr>
              </a:solidFill>
            </a:endParaRPr>
          </a:p>
          <a:p>
            <a:pPr algn="ctr"/>
            <a:r>
              <a:rPr lang="es-ES_tradnl" sz="3600" b="1" dirty="0">
                <a:solidFill>
                  <a:schemeClr val="accent5">
                    <a:lumMod val="50000"/>
                  </a:schemeClr>
                </a:solidFill>
              </a:rPr>
              <a:t>EL EQUIPO</a:t>
            </a:r>
          </a:p>
        </p:txBody>
      </p:sp>
    </p:spTree>
    <p:extLst>
      <p:ext uri="{BB962C8B-B14F-4D97-AF65-F5344CB8AC3E}">
        <p14:creationId xmlns:p14="http://schemas.microsoft.com/office/powerpoint/2010/main" val="374216801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6" name="Rectangle 4"/>
          <p:cNvSpPr>
            <a:spLocks noGrp="1" noChangeArrowheads="1"/>
          </p:cNvSpPr>
          <p:nvPr>
            <p:ph type="title"/>
          </p:nvPr>
        </p:nvSpPr>
        <p:spPr>
          <a:xfrm>
            <a:off x="771525" y="-315416"/>
            <a:ext cx="8743950" cy="1143000"/>
          </a:xfrm>
          <a:ln/>
        </p:spPr>
        <p:txBody>
          <a:bodyPr/>
          <a:lstStyle/>
          <a:p>
            <a:r>
              <a:rPr lang="es-ES_tradnl" altLang="es-ES_tradnl" sz="3200" dirty="0"/>
              <a:t>PROPUESTA PARA REFLEXIÓN</a:t>
            </a:r>
          </a:p>
        </p:txBody>
      </p:sp>
      <p:sp>
        <p:nvSpPr>
          <p:cNvPr id="3077" name="Rectangle 5"/>
          <p:cNvSpPr>
            <a:spLocks noGrp="1" noChangeArrowheads="1"/>
          </p:cNvSpPr>
          <p:nvPr>
            <p:ph type="body" idx="1"/>
          </p:nvPr>
        </p:nvSpPr>
        <p:spPr>
          <a:xfrm>
            <a:off x="771525" y="620688"/>
            <a:ext cx="8908479" cy="6741368"/>
          </a:xfrm>
          <a:ln/>
        </p:spPr>
        <p:txBody>
          <a:bodyPr/>
          <a:lstStyle/>
          <a:p>
            <a:pPr marL="400050" indent="-400050">
              <a:buFont typeface="+mj-lt"/>
              <a:buAutoNum type="romanUcPeriod"/>
            </a:pPr>
            <a:r>
              <a:rPr lang="es-ES_tradnl" altLang="es-ES_tradnl" sz="2400" b="1" dirty="0">
                <a:solidFill>
                  <a:srgbClr val="FFFF00"/>
                </a:solidFill>
              </a:rPr>
              <a:t>Premisas Generales:</a:t>
            </a:r>
          </a:p>
          <a:p>
            <a:pPr marL="0" indent="0">
              <a:buNone/>
            </a:pPr>
            <a:endParaRPr lang="es-ES_tradnl" altLang="es-ES_tradnl" sz="1600" b="1" dirty="0">
              <a:solidFill>
                <a:srgbClr val="FFFF00"/>
              </a:solidFill>
            </a:endParaRPr>
          </a:p>
          <a:p>
            <a:pPr>
              <a:buFont typeface="+mj-lt"/>
              <a:buAutoNum type="arabicPeriod"/>
            </a:pPr>
            <a:r>
              <a:rPr lang="es-ES_tradnl" altLang="es-ES_tradnl" sz="1600" dirty="0">
                <a:latin typeface="Georgia" panose="02040502050405020303" pitchFamily="18" charset="0"/>
              </a:rPr>
              <a:t>Se reconoce el rol rector en materia energética del Ministerio de Energía y Minas (MEM).  Por tanto, es la única entidad responsable de formular y administrar la política energética nacional.</a:t>
            </a:r>
          </a:p>
          <a:p>
            <a:pPr>
              <a:buFont typeface="+mj-lt"/>
              <a:buAutoNum type="arabicPeriod"/>
            </a:pPr>
            <a:endParaRPr lang="es-ES_tradnl" altLang="es-ES_tradnl" sz="1600" dirty="0">
              <a:latin typeface="Georgia" panose="02040502050405020303" pitchFamily="18" charset="0"/>
            </a:endParaRPr>
          </a:p>
          <a:p>
            <a:pPr>
              <a:buFont typeface="+mj-lt"/>
              <a:buAutoNum type="arabicPeriod"/>
            </a:pPr>
            <a:r>
              <a:rPr lang="es-ES_tradnl" altLang="es-ES_tradnl" sz="1600" dirty="0">
                <a:latin typeface="Georgia" panose="02040502050405020303" pitchFamily="18" charset="0"/>
              </a:rPr>
              <a:t>Se reconoce que el subsector eléctrico es parte fundamental del sector energético y que su desarrollo y orientaciones estratégicas deben obedecer a una política energética nacional cuya formulación, aprobación y administración son una clara atribución del Ministerio de Energía y Minas.</a:t>
            </a:r>
          </a:p>
          <a:p>
            <a:pPr>
              <a:buFont typeface="+mj-lt"/>
              <a:buAutoNum type="arabicPeriod"/>
            </a:pPr>
            <a:endParaRPr lang="es-ES_tradnl" altLang="es-ES_tradnl" sz="1600" dirty="0">
              <a:latin typeface="Georgia" panose="02040502050405020303" pitchFamily="18" charset="0"/>
            </a:endParaRPr>
          </a:p>
          <a:p>
            <a:pPr>
              <a:buFont typeface="+mj-lt"/>
              <a:buAutoNum type="arabicPeriod"/>
            </a:pPr>
            <a:r>
              <a:rPr lang="es-ES_tradnl" altLang="es-ES_tradnl" sz="1600" dirty="0">
                <a:latin typeface="Georgia" panose="02040502050405020303" pitchFamily="18" charset="0"/>
              </a:rPr>
              <a:t>Se entiende que el rol fundamental de Estado en el subsector eléctrico es el de formulador y administrador de políticas y garante del cumplimiento de las regulaciones.</a:t>
            </a:r>
          </a:p>
          <a:p>
            <a:pPr>
              <a:buFont typeface="+mj-lt"/>
              <a:buAutoNum type="arabicPeriod"/>
            </a:pPr>
            <a:endParaRPr lang="es-ES_tradnl" altLang="es-ES_tradnl" sz="1600" dirty="0">
              <a:latin typeface="Georgia" panose="02040502050405020303" pitchFamily="18" charset="0"/>
            </a:endParaRPr>
          </a:p>
          <a:p>
            <a:pPr>
              <a:buFont typeface="+mj-lt"/>
              <a:buAutoNum type="arabicPeriod"/>
            </a:pPr>
            <a:r>
              <a:rPr lang="es-ES_tradnl" altLang="es-ES_tradnl" sz="1600" dirty="0">
                <a:latin typeface="Georgia" panose="02040502050405020303" pitchFamily="18" charset="0"/>
              </a:rPr>
              <a:t>Que el Estado está en la obligación de asegurar la no discriminación, el trato nacional, la competencia leal, la transparencia y rendición de cuentas, la salvaguarda ambiental,  el fortalecimiento de la seguridad energética nacional y la defensa del interés público.</a:t>
            </a:r>
          </a:p>
          <a:p>
            <a:pPr>
              <a:buFont typeface="+mj-lt"/>
              <a:buAutoNum type="arabicPeriod"/>
            </a:pPr>
            <a:endParaRPr lang="es-ES_tradnl" altLang="es-ES_tradnl" sz="1600" dirty="0">
              <a:latin typeface="Georgia" panose="02040502050405020303" pitchFamily="18" charset="0"/>
            </a:endParaRPr>
          </a:p>
          <a:p>
            <a:pPr>
              <a:buFont typeface="+mj-lt"/>
              <a:buAutoNum type="arabicPeriod"/>
            </a:pPr>
            <a:r>
              <a:rPr lang="es-ES_tradnl" altLang="es-ES_tradnl" sz="1600" dirty="0">
                <a:latin typeface="Georgia" panose="02040502050405020303" pitchFamily="18" charset="0"/>
              </a:rPr>
              <a:t>Que el actual esquema organizacional del subsector eléctrico contradice el claro objetivo de ordenamiento institucional del sector energético, ordenado por la Ley No. 100-13,  objetivo que es de significativa relevancia  para los intereses del Estado y el desarrollo de la sociedad dominicana.</a:t>
            </a:r>
          </a:p>
          <a:p>
            <a:pPr>
              <a:buFont typeface="+mj-lt"/>
              <a:buAutoNum type="arabicPeriod"/>
            </a:pPr>
            <a:endParaRPr lang="es-ES_tradnl" altLang="es-ES_tradnl" sz="1600" i="1" dirty="0">
              <a:solidFill>
                <a:schemeClr val="accent5">
                  <a:lumMod val="10000"/>
                </a:schemeClr>
              </a:solidFill>
              <a:latin typeface="Georgia" panose="02040502050405020303" pitchFamily="18" charset="0"/>
            </a:endParaRPr>
          </a:p>
          <a:p>
            <a:pPr marL="0" indent="0">
              <a:buNone/>
            </a:pPr>
            <a:endParaRPr lang="es-ES_tradnl" altLang="es-ES_tradnl" sz="1400" dirty="0"/>
          </a:p>
          <a:p>
            <a:pPr>
              <a:buAutoNum type="arabicPeriod"/>
            </a:pPr>
            <a:endParaRPr lang="es-ES_tradnl" altLang="es-ES_tradnl" sz="1400"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Tree>
    <p:extLst>
      <p:ext uri="{BB962C8B-B14F-4D97-AF65-F5344CB8AC3E}">
        <p14:creationId xmlns:p14="http://schemas.microsoft.com/office/powerpoint/2010/main" val="23487898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5" name="Diagrama 4"/>
          <p:cNvGraphicFramePr/>
          <p:nvPr>
            <p:extLst>
              <p:ext uri="{D42A27DB-BD31-4B8C-83A1-F6EECF244321}">
                <p14:modId xmlns:p14="http://schemas.microsoft.com/office/powerpoint/2010/main" val="2537686694"/>
              </p:ext>
            </p:extLst>
          </p:nvPr>
        </p:nvGraphicFramePr>
        <p:xfrm>
          <a:off x="174948" y="-99392"/>
          <a:ext cx="993710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uadroTexto 6"/>
          <p:cNvSpPr txBox="1"/>
          <p:nvPr/>
        </p:nvSpPr>
        <p:spPr>
          <a:xfrm>
            <a:off x="0" y="788506"/>
            <a:ext cx="10112052" cy="5909310"/>
          </a:xfrm>
          <a:prstGeom prst="rect">
            <a:avLst/>
          </a:prstGeom>
          <a:solidFill>
            <a:srgbClr val="0070C0"/>
          </a:solidFill>
          <a:scene3d>
            <a:camera prst="orthographicFront"/>
            <a:lightRig rig="threePt" dir="t"/>
          </a:scene3d>
          <a:sp3d>
            <a:bevelT/>
          </a:sp3d>
        </p:spPr>
        <p:txBody>
          <a:bodyPr wrap="square" rtlCol="0">
            <a:spAutoFit/>
          </a:bodyPr>
          <a:lstStyle/>
          <a:p>
            <a:pPr marL="342900" lvl="0" indent="-342900" eaLnBrk="1" fontAlgn="auto" hangingPunct="1">
              <a:spcBef>
                <a:spcPts val="0"/>
              </a:spcBef>
              <a:spcAft>
                <a:spcPts val="0"/>
              </a:spcAft>
              <a:buFont typeface="+mj-lt"/>
              <a:buAutoNum type="arabicPeriod"/>
            </a:pPr>
            <a:r>
              <a:rPr lang="es-ES_tradnl" sz="1800" kern="0" dirty="0">
                <a:latin typeface="Georgia" panose="02040502050405020303" pitchFamily="18" charset="0"/>
              </a:rPr>
              <a:t>Impulsar una </a:t>
            </a:r>
            <a:r>
              <a:rPr lang="es-DO" sz="1800" kern="0" dirty="0">
                <a:latin typeface="Georgia" panose="02040502050405020303" pitchFamily="18" charset="0"/>
              </a:rPr>
              <a:t>estrategia integral que incluya la expansión de capacidad de generación, medidas de consumo de energía,  una mejora de precios y un marco regulatorio para alentar la inversión privada, la diversificación de fuentes de energía importada y el desarrollo de fuentes renovables nacionales.</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Propiciar un fuerte compromiso político y nacional, así como un marco jurídico progresivo a fin de guiar a la política del Estado hacia la diversificación e independencia energética.</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Fundamentar los roles apropiados del estado en el subsector eléctrico fomentando al mismo tiempo el desarrollo de la iniciativa privada.</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Redefinir y separar las funciones de las instituciones reguladoras en el sector y hacer sus operaciones más transparentes.</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Fortalecer el pleno ejercicio de la facultad rectora del Ministerio de Energía y Minas en el subsector energético nacional.</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Cumplir con el mandato de la Ley Orgánica de Administración Pública No. 247-12 en el sentido de no crear nuevos órganos que supongan duplicación de otros ya existentes si al mismo tiempo no se suprimen estos órganos preexistentes o se les restringe debidamente sus competencias.</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Despolitizar los procesos de toma de decisiones en todos los niveles del sector.</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Reorganizar las empresas estatales de electricidad y renovar sus estructuras de administración. </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Preparar un plan para satisfacer las necesidades de inversión a largo plazo del sector de distribución.</a:t>
            </a:r>
            <a:endParaRPr lang="es-ES_tradnl" sz="18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a:pPr>
            <a:r>
              <a:rPr lang="es-DO" sz="1800" kern="0" dirty="0">
                <a:latin typeface="Georgia" panose="02040502050405020303" pitchFamily="18" charset="0"/>
              </a:rPr>
              <a:t>Abordar la falta de pago y las pérdidas de electricidad, y sus causas.</a:t>
            </a:r>
            <a:endParaRPr lang="es-ES_tradnl" sz="1800" kern="0" dirty="0">
              <a:latin typeface="Georgia" panose="02040502050405020303" pitchFamily="18" charset="0"/>
            </a:endParaRPr>
          </a:p>
        </p:txBody>
      </p:sp>
    </p:spTree>
    <p:extLst>
      <p:ext uri="{BB962C8B-B14F-4D97-AF65-F5344CB8AC3E}">
        <p14:creationId xmlns:p14="http://schemas.microsoft.com/office/powerpoint/2010/main" val="25632973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5" name="Diagrama 4"/>
          <p:cNvGraphicFramePr/>
          <p:nvPr>
            <p:extLst>
              <p:ext uri="{D42A27DB-BD31-4B8C-83A1-F6EECF244321}">
                <p14:modId xmlns:p14="http://schemas.microsoft.com/office/powerpoint/2010/main" val="3725460971"/>
              </p:ext>
            </p:extLst>
          </p:nvPr>
        </p:nvGraphicFramePr>
        <p:xfrm>
          <a:off x="174948" y="-99392"/>
          <a:ext cx="993710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uadroTexto 6"/>
          <p:cNvSpPr txBox="1"/>
          <p:nvPr/>
        </p:nvSpPr>
        <p:spPr>
          <a:xfrm>
            <a:off x="246956" y="908720"/>
            <a:ext cx="9433048" cy="5632311"/>
          </a:xfrm>
          <a:prstGeom prst="rect">
            <a:avLst/>
          </a:prstGeom>
          <a:solidFill>
            <a:srgbClr val="0070C0"/>
          </a:solidFill>
          <a:scene3d>
            <a:camera prst="orthographicFront"/>
            <a:lightRig rig="threePt" dir="t"/>
          </a:scene3d>
          <a:sp3d>
            <a:bevelT/>
          </a:sp3d>
        </p:spPr>
        <p:txBody>
          <a:bodyPr wrap="square" rtlCol="0">
            <a:spAutoFit/>
          </a:bodyPr>
          <a:lstStyle/>
          <a:p>
            <a:pPr marL="342900" lvl="0" indent="-342900" eaLnBrk="1" fontAlgn="auto" hangingPunct="1">
              <a:spcBef>
                <a:spcPts val="0"/>
              </a:spcBef>
              <a:spcAft>
                <a:spcPts val="0"/>
              </a:spcAft>
              <a:buFont typeface="+mj-lt"/>
              <a:buAutoNum type="arabicPeriod" startAt="11"/>
            </a:pPr>
            <a:r>
              <a:rPr lang="es-DO" sz="2000" kern="0" dirty="0">
                <a:latin typeface="Georgia" panose="02040502050405020303" pitchFamily="18" charset="0"/>
              </a:rPr>
              <a:t>Incorporación de nuevas tecnologías para incrementar la participación de la generación en base a renovable en el SENI.</a:t>
            </a:r>
          </a:p>
          <a:p>
            <a:pPr marL="342900" lvl="0" indent="-342900" eaLnBrk="1" fontAlgn="auto" hangingPunct="1">
              <a:spcBef>
                <a:spcPts val="0"/>
              </a:spcBef>
              <a:spcAft>
                <a:spcPts val="0"/>
              </a:spcAft>
              <a:buFont typeface="+mj-lt"/>
              <a:buAutoNum type="arabicPeriod" startAt="11"/>
            </a:pPr>
            <a:r>
              <a:rPr lang="es-DO" sz="2000" kern="0" dirty="0">
                <a:latin typeface="Georgia" panose="02040502050405020303" pitchFamily="18" charset="0"/>
              </a:rPr>
              <a:t>Garantizar la calidad y experiencia técnicas del personal, su continuidad y remuneración justa.</a:t>
            </a:r>
          </a:p>
          <a:p>
            <a:pPr lvl="0" eaLnBrk="1" fontAlgn="auto" hangingPunct="1">
              <a:spcBef>
                <a:spcPts val="0"/>
              </a:spcBef>
              <a:spcAft>
                <a:spcPts val="0"/>
              </a:spcAft>
            </a:pPr>
            <a:endParaRPr lang="es-DO" sz="2000" kern="0" dirty="0">
              <a:latin typeface="Georgia" panose="02040502050405020303" pitchFamily="18" charset="0"/>
            </a:endParaRPr>
          </a:p>
          <a:p>
            <a:pPr marL="342900" lvl="0" indent="-342900" eaLnBrk="1" fontAlgn="auto" hangingPunct="1">
              <a:spcBef>
                <a:spcPts val="0"/>
              </a:spcBef>
              <a:spcAft>
                <a:spcPts val="0"/>
              </a:spcAft>
              <a:buFont typeface="+mj-lt"/>
              <a:buAutoNum type="arabicPeriod" startAt="14"/>
            </a:pPr>
            <a:r>
              <a:rPr lang="es-DO" sz="2000" kern="0" dirty="0">
                <a:latin typeface="Georgia" panose="02040502050405020303" pitchFamily="18" charset="0"/>
              </a:rPr>
              <a:t>Ejecutar en el corto plazo las transferencias de competencias y la reorganización institucional que demanda la Ley  No. 100-13.</a:t>
            </a:r>
          </a:p>
          <a:p>
            <a:pPr marL="342900" lvl="0" indent="-342900" eaLnBrk="1" fontAlgn="auto" hangingPunct="1">
              <a:spcBef>
                <a:spcPts val="0"/>
              </a:spcBef>
              <a:spcAft>
                <a:spcPts val="0"/>
              </a:spcAft>
              <a:buFont typeface="+mj-lt"/>
              <a:buAutoNum type="arabicPeriod" startAt="14"/>
            </a:pPr>
            <a:r>
              <a:rPr lang="es-DO" sz="2000" kern="0" dirty="0">
                <a:latin typeface="Georgia" panose="02040502050405020303" pitchFamily="18" charset="0"/>
              </a:rPr>
              <a:t>Fortalecer a las instituciones públicas y privadas de apoyo al subsector eléctrico en materia de investigación y desarrollo tecnológico.</a:t>
            </a:r>
          </a:p>
          <a:p>
            <a:pPr marL="342900" lvl="0" indent="-342900" eaLnBrk="1" fontAlgn="auto" hangingPunct="1">
              <a:spcBef>
                <a:spcPts val="0"/>
              </a:spcBef>
              <a:spcAft>
                <a:spcPts val="0"/>
              </a:spcAft>
              <a:buFont typeface="+mj-lt"/>
              <a:buAutoNum type="arabicPeriod" startAt="14"/>
            </a:pPr>
            <a:r>
              <a:rPr lang="es-DO" sz="2000" kern="0" dirty="0">
                <a:latin typeface="Georgia" panose="02040502050405020303" pitchFamily="18" charset="0"/>
              </a:rPr>
              <a:t>Formular un programa nacional de eficiencia energética y de ahorro de energía.</a:t>
            </a:r>
          </a:p>
          <a:p>
            <a:pPr marL="342900" lvl="0" indent="-342900" eaLnBrk="1" fontAlgn="auto" hangingPunct="1">
              <a:spcBef>
                <a:spcPts val="0"/>
              </a:spcBef>
              <a:spcAft>
                <a:spcPts val="0"/>
              </a:spcAft>
              <a:buFont typeface="+mj-lt"/>
              <a:buAutoNum type="arabicPeriod" startAt="14"/>
            </a:pPr>
            <a:r>
              <a:rPr lang="es-DO" sz="2000" kern="0" dirty="0">
                <a:latin typeface="Georgia" panose="02040502050405020303" pitchFamily="18" charset="0"/>
              </a:rPr>
              <a:t>Aplicar un esquema de tarifa que refleje con mayor precisión los costos reales de generación, transmisión y distribución protegiendo a los sectores más pobres de la sociedad.</a:t>
            </a:r>
          </a:p>
          <a:p>
            <a:pPr marL="342900" lvl="0" indent="-342900" eaLnBrk="1" fontAlgn="auto" hangingPunct="1">
              <a:spcBef>
                <a:spcPts val="0"/>
              </a:spcBef>
              <a:spcAft>
                <a:spcPts val="0"/>
              </a:spcAft>
              <a:buFont typeface="+mj-lt"/>
              <a:buAutoNum type="arabicPeriod" startAt="14"/>
            </a:pPr>
            <a:r>
              <a:rPr lang="es-DO" sz="2000" kern="0" dirty="0">
                <a:latin typeface="Georgia" panose="02040502050405020303" pitchFamily="18" charset="0"/>
              </a:rPr>
              <a:t>Determinar con la mayor objetividad las supresiones o modificaciones que amerita el marco jurídico vigente en materia eléctrica, e implementarlas en el corto y mediano plazo.</a:t>
            </a:r>
          </a:p>
          <a:p>
            <a:pPr marL="342900" lvl="0" indent="-342900" eaLnBrk="1" fontAlgn="auto" hangingPunct="1">
              <a:spcBef>
                <a:spcPts val="0"/>
              </a:spcBef>
              <a:spcAft>
                <a:spcPts val="0"/>
              </a:spcAft>
              <a:buFont typeface="+mj-lt"/>
              <a:buAutoNum type="arabicPeriod" startAt="14"/>
            </a:pPr>
            <a:endParaRPr lang="es-DO" sz="2000" kern="0" dirty="0">
              <a:latin typeface="Georgia" panose="02040502050405020303" pitchFamily="18" charset="0"/>
            </a:endParaRPr>
          </a:p>
        </p:txBody>
      </p:sp>
    </p:spTree>
    <p:extLst>
      <p:ext uri="{BB962C8B-B14F-4D97-AF65-F5344CB8AC3E}">
        <p14:creationId xmlns:p14="http://schemas.microsoft.com/office/powerpoint/2010/main" val="15218577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pSp>
        <p:nvGrpSpPr>
          <p:cNvPr id="28" name="Grupo 27"/>
          <p:cNvGrpSpPr/>
          <p:nvPr/>
        </p:nvGrpSpPr>
        <p:grpSpPr>
          <a:xfrm>
            <a:off x="216024" y="-27384"/>
            <a:ext cx="9896028" cy="6785595"/>
            <a:chOff x="216024" y="-27384"/>
            <a:chExt cx="9896028" cy="6785595"/>
          </a:xfrm>
        </p:grpSpPr>
        <p:sp>
          <p:nvSpPr>
            <p:cNvPr id="23" name="Rectángulo 22"/>
            <p:cNvSpPr/>
            <p:nvPr/>
          </p:nvSpPr>
          <p:spPr bwMode="auto">
            <a:xfrm>
              <a:off x="216024" y="2060848"/>
              <a:ext cx="9896028" cy="4644752"/>
            </a:xfrm>
            <a:prstGeom prst="rect">
              <a:avLst/>
            </a:prstGeom>
            <a:blipFill>
              <a:blip r:embed="rId3"/>
              <a:tile tx="0" ty="0" sx="100000" sy="100000" flip="none" algn="tl"/>
            </a:blipFill>
            <a:ln w="12700"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grpSp>
          <p:nvGrpSpPr>
            <p:cNvPr id="26" name="Grupo 25"/>
            <p:cNvGrpSpPr/>
            <p:nvPr/>
          </p:nvGrpSpPr>
          <p:grpSpPr>
            <a:xfrm>
              <a:off x="534988" y="-27384"/>
              <a:ext cx="9463979" cy="6785595"/>
              <a:chOff x="534988" y="-27384"/>
              <a:chExt cx="9463979" cy="6785595"/>
            </a:xfrm>
          </p:grpSpPr>
          <p:sp>
            <p:nvSpPr>
              <p:cNvPr id="3" name="Rectángulo 2"/>
              <p:cNvSpPr/>
              <p:nvPr/>
            </p:nvSpPr>
            <p:spPr>
              <a:xfrm>
                <a:off x="1039044" y="-27384"/>
                <a:ext cx="8723498" cy="523220"/>
              </a:xfrm>
              <a:prstGeom prst="rect">
                <a:avLst/>
              </a:prstGeom>
            </p:spPr>
            <p:txBody>
              <a:bodyPr wrap="square">
                <a:spAutoFit/>
              </a:bodyPr>
              <a:lstStyle/>
              <a:p>
                <a:pPr marL="400050" lvl="0" indent="-400050" eaLnBrk="1" hangingPunct="1">
                  <a:spcBef>
                    <a:spcPct val="20000"/>
                  </a:spcBef>
                  <a:buSzPct val="100000"/>
                  <a:buFont typeface="+mj-lt"/>
                  <a:buAutoNum type="romanUcPeriod" startAt="3"/>
                </a:pPr>
                <a:r>
                  <a:rPr lang="es-DO" altLang="es-ES_tradnl" sz="2800" b="1" dirty="0">
                    <a:latin typeface="Georgia" panose="02040502050405020303" pitchFamily="18" charset="0"/>
                  </a:rPr>
                  <a:t> Escenario Actual: Actores Involucrados</a:t>
                </a:r>
              </a:p>
            </p:txBody>
          </p:sp>
          <p:sp>
            <p:nvSpPr>
              <p:cNvPr id="5" name="CuadroTexto 4"/>
              <p:cNvSpPr txBox="1"/>
              <p:nvPr/>
            </p:nvSpPr>
            <p:spPr>
              <a:xfrm>
                <a:off x="4063380" y="1311151"/>
                <a:ext cx="1440160" cy="461665"/>
              </a:xfrm>
              <a:prstGeom prst="rect">
                <a:avLst/>
              </a:prstGeom>
              <a:blipFill>
                <a:blip r:embed="rId4"/>
                <a:tile tx="0" ty="0" sx="100000" sy="100000" flip="none" algn="tl"/>
              </a:blipFill>
              <a:scene3d>
                <a:camera prst="orthographicFront"/>
                <a:lightRig rig="threePt" dir="t"/>
              </a:scene3d>
              <a:sp3d>
                <a:bevelT/>
              </a:sp3d>
            </p:spPr>
            <p:txBody>
              <a:bodyPr wrap="square" rtlCol="0">
                <a:spAutoFit/>
              </a:bodyPr>
              <a:lstStyle/>
              <a:p>
                <a:pPr algn="ctr"/>
                <a:r>
                  <a:rPr lang="es-ES_tradnl" b="1" dirty="0">
                    <a:solidFill>
                      <a:srgbClr val="002060"/>
                    </a:solidFill>
                  </a:rPr>
                  <a:t>MEM</a:t>
                </a:r>
              </a:p>
            </p:txBody>
          </p:sp>
          <p:sp>
            <p:nvSpPr>
              <p:cNvPr id="9" name="CuadroTexto 8"/>
              <p:cNvSpPr txBox="1"/>
              <p:nvPr/>
            </p:nvSpPr>
            <p:spPr>
              <a:xfrm>
                <a:off x="606996" y="3068960"/>
                <a:ext cx="2774363" cy="738664"/>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Corporación de Empresas</a:t>
                </a:r>
              </a:p>
              <a:p>
                <a:pPr algn="ctr"/>
                <a:r>
                  <a:rPr lang="es-ES_tradnl" sz="1400" dirty="0"/>
                  <a:t>Eléctricas Estatales </a:t>
                </a:r>
              </a:p>
              <a:p>
                <a:pPr algn="ctr"/>
                <a:r>
                  <a:rPr lang="es-ES_tradnl" sz="1400" dirty="0"/>
                  <a:t>CDEEE</a:t>
                </a:r>
              </a:p>
            </p:txBody>
          </p:sp>
          <p:sp>
            <p:nvSpPr>
              <p:cNvPr id="10" name="CuadroTexto 9"/>
              <p:cNvSpPr txBox="1"/>
              <p:nvPr/>
            </p:nvSpPr>
            <p:spPr>
              <a:xfrm>
                <a:off x="1197576" y="1301859"/>
                <a:ext cx="1635383" cy="523220"/>
              </a:xfrm>
              <a:prstGeom prst="rect">
                <a:avLst/>
              </a:prstGeom>
              <a:solidFill>
                <a:srgbClr val="C00000"/>
              </a:solidFill>
              <a:scene3d>
                <a:camera prst="orthographicFront"/>
                <a:lightRig rig="threePt" dir="t"/>
              </a:scene3d>
              <a:sp3d>
                <a:bevelT/>
              </a:sp3d>
            </p:spPr>
            <p:txBody>
              <a:bodyPr wrap="none" rtlCol="0">
                <a:spAutoFit/>
              </a:bodyPr>
              <a:lstStyle/>
              <a:p>
                <a:pPr algn="ctr"/>
                <a:r>
                  <a:rPr lang="es-ES_tradnl" sz="1400" b="1" dirty="0"/>
                  <a:t>Comisión Nacional</a:t>
                </a:r>
              </a:p>
              <a:p>
                <a:pPr algn="ctr"/>
                <a:r>
                  <a:rPr lang="es-ES_tradnl" sz="1400" b="1" dirty="0"/>
                  <a:t>de Energía CNE</a:t>
                </a:r>
              </a:p>
            </p:txBody>
          </p:sp>
          <p:sp>
            <p:nvSpPr>
              <p:cNvPr id="11" name="CuadroTexto 10"/>
              <p:cNvSpPr txBox="1"/>
              <p:nvPr/>
            </p:nvSpPr>
            <p:spPr>
              <a:xfrm>
                <a:off x="7166326" y="1301859"/>
                <a:ext cx="1754005" cy="523220"/>
              </a:xfrm>
              <a:prstGeom prst="rect">
                <a:avLst/>
              </a:prstGeom>
              <a:solidFill>
                <a:srgbClr val="C00000"/>
              </a:solidFill>
              <a:scene3d>
                <a:camera prst="orthographicFront"/>
                <a:lightRig rig="threePt" dir="t"/>
              </a:scene3d>
              <a:sp3d>
                <a:bevelT/>
              </a:sp3d>
            </p:spPr>
            <p:txBody>
              <a:bodyPr wrap="none" rtlCol="0">
                <a:spAutoFit/>
              </a:bodyPr>
              <a:lstStyle/>
              <a:p>
                <a:pPr algn="ctr"/>
                <a:r>
                  <a:rPr lang="es-ES_tradnl" sz="1400" b="1" dirty="0"/>
                  <a:t>Superintendencia de</a:t>
                </a:r>
              </a:p>
              <a:p>
                <a:pPr algn="ctr"/>
                <a:r>
                  <a:rPr lang="es-ES_tradnl" sz="1400" b="1" dirty="0"/>
                  <a:t>Electricidad SIE</a:t>
                </a:r>
              </a:p>
            </p:txBody>
          </p:sp>
          <p:sp>
            <p:nvSpPr>
              <p:cNvPr id="12" name="CuadroTexto 11"/>
              <p:cNvSpPr txBox="1"/>
              <p:nvPr/>
            </p:nvSpPr>
            <p:spPr>
              <a:xfrm>
                <a:off x="6618686" y="4809926"/>
                <a:ext cx="2729215" cy="523220"/>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Organismo Coordinador</a:t>
                </a:r>
              </a:p>
              <a:p>
                <a:pPr algn="ctr"/>
                <a:r>
                  <a:rPr lang="es-ES_tradnl" sz="1400" dirty="0"/>
                  <a:t>del Despacho del SENI</a:t>
                </a:r>
              </a:p>
            </p:txBody>
          </p:sp>
          <p:sp>
            <p:nvSpPr>
              <p:cNvPr id="13" name="CuadroTexto 12"/>
              <p:cNvSpPr txBox="1"/>
              <p:nvPr/>
            </p:nvSpPr>
            <p:spPr>
              <a:xfrm>
                <a:off x="5956894" y="5733256"/>
                <a:ext cx="1490862" cy="738664"/>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Clientes</a:t>
                </a:r>
              </a:p>
              <a:p>
                <a:pPr algn="ctr"/>
                <a:r>
                  <a:rPr lang="es-ES_tradnl" sz="1400" dirty="0"/>
                  <a:t>Regulados</a:t>
                </a:r>
              </a:p>
              <a:p>
                <a:pPr algn="ctr"/>
                <a:r>
                  <a:rPr lang="es-ES_tradnl" sz="1400" dirty="0"/>
                  <a:t>No regulados</a:t>
                </a:r>
              </a:p>
            </p:txBody>
          </p:sp>
          <p:sp>
            <p:nvSpPr>
              <p:cNvPr id="17" name="CuadroTexto 16"/>
              <p:cNvSpPr txBox="1"/>
              <p:nvPr/>
            </p:nvSpPr>
            <p:spPr>
              <a:xfrm>
                <a:off x="827013" y="6023029"/>
                <a:ext cx="2084239" cy="523220"/>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Empresas privadas</a:t>
                </a:r>
              </a:p>
              <a:p>
                <a:pPr algn="ctr"/>
                <a:r>
                  <a:rPr lang="es-ES_tradnl" sz="1400" dirty="0"/>
                  <a:t>de Generación</a:t>
                </a:r>
              </a:p>
            </p:txBody>
          </p:sp>
          <p:sp>
            <p:nvSpPr>
              <p:cNvPr id="31" name="CuadroTexto 30"/>
              <p:cNvSpPr txBox="1"/>
              <p:nvPr/>
            </p:nvSpPr>
            <p:spPr>
              <a:xfrm>
                <a:off x="679004" y="2308810"/>
                <a:ext cx="8856984" cy="400110"/>
              </a:xfrm>
              <a:prstGeom prst="rect">
                <a:avLst/>
              </a:prstGeom>
              <a:solidFill>
                <a:srgbClr val="9933FF"/>
              </a:solidFill>
              <a:scene3d>
                <a:camera prst="orthographicFront"/>
                <a:lightRig rig="threePt" dir="t"/>
              </a:scene3d>
              <a:sp3d>
                <a:bevelT w="114300" prst="artDeco"/>
              </a:sp3d>
            </p:spPr>
            <p:txBody>
              <a:bodyPr wrap="square" rtlCol="0">
                <a:spAutoFit/>
              </a:bodyPr>
              <a:lstStyle/>
              <a:p>
                <a:r>
                  <a:rPr lang="es-ES_tradnl" sz="2000" b="1" dirty="0"/>
                  <a:t>Generación                            Transmisión                                   Distribución</a:t>
                </a:r>
              </a:p>
            </p:txBody>
          </p:sp>
          <p:sp>
            <p:nvSpPr>
              <p:cNvPr id="34" name="CuadroTexto 33"/>
              <p:cNvSpPr txBox="1"/>
              <p:nvPr/>
            </p:nvSpPr>
            <p:spPr>
              <a:xfrm>
                <a:off x="3487316" y="3740839"/>
                <a:ext cx="2333523" cy="738664"/>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Empresa</a:t>
                </a:r>
              </a:p>
              <a:p>
                <a:pPr algn="ctr"/>
                <a:r>
                  <a:rPr lang="es-ES_tradnl" sz="1400" dirty="0"/>
                  <a:t>de Transmisión</a:t>
                </a:r>
              </a:p>
              <a:p>
                <a:pPr algn="ctr"/>
                <a:r>
                  <a:rPr lang="es-ES_tradnl" sz="1400" dirty="0"/>
                  <a:t>Eléctrica Dominicana ETED</a:t>
                </a:r>
              </a:p>
            </p:txBody>
          </p:sp>
          <p:sp>
            <p:nvSpPr>
              <p:cNvPr id="35" name="CuadroTexto 34"/>
              <p:cNvSpPr txBox="1"/>
              <p:nvPr/>
            </p:nvSpPr>
            <p:spPr>
              <a:xfrm>
                <a:off x="6583660" y="3266400"/>
                <a:ext cx="2880320" cy="738664"/>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marL="285750" indent="-285750">
                  <a:buFont typeface="Wingdings" panose="05000000000000000000" pitchFamily="2" charset="2"/>
                  <a:buChar char="q"/>
                </a:pPr>
                <a:r>
                  <a:rPr lang="es-ES_tradnl" sz="1400" dirty="0"/>
                  <a:t>Empresa Distribuidora </a:t>
                </a:r>
                <a:r>
                  <a:rPr lang="es-ES_tradnl" sz="1400" b="1" dirty="0"/>
                  <a:t>del Este</a:t>
                </a:r>
              </a:p>
              <a:p>
                <a:pPr marL="285750" indent="-285750">
                  <a:buFont typeface="Wingdings" panose="05000000000000000000" pitchFamily="2" charset="2"/>
                  <a:buChar char="q"/>
                </a:pPr>
                <a:r>
                  <a:rPr lang="es-ES_tradnl" sz="1400" dirty="0"/>
                  <a:t>Empresa Distribuidora </a:t>
                </a:r>
                <a:r>
                  <a:rPr lang="es-ES_tradnl" sz="1400" b="1" dirty="0"/>
                  <a:t>del Norte</a:t>
                </a:r>
              </a:p>
              <a:p>
                <a:pPr marL="285750" indent="-285750">
                  <a:buFont typeface="Wingdings" panose="05000000000000000000" pitchFamily="2" charset="2"/>
                  <a:buChar char="q"/>
                </a:pPr>
                <a:r>
                  <a:rPr lang="es-ES_tradnl" sz="1400" dirty="0"/>
                  <a:t>Empresa Distribuidora </a:t>
                </a:r>
                <a:r>
                  <a:rPr lang="es-ES_tradnl" sz="1400" b="1" dirty="0"/>
                  <a:t>del Sur</a:t>
                </a:r>
              </a:p>
            </p:txBody>
          </p:sp>
          <p:sp>
            <p:nvSpPr>
              <p:cNvPr id="38" name="CuadroTexto 37"/>
              <p:cNvSpPr txBox="1"/>
              <p:nvPr/>
            </p:nvSpPr>
            <p:spPr>
              <a:xfrm>
                <a:off x="6151612" y="3253046"/>
                <a:ext cx="400110" cy="752018"/>
              </a:xfrm>
              <a:prstGeom prst="rect">
                <a:avLst/>
              </a:prstGeom>
              <a:solidFill>
                <a:srgbClr val="0070C0"/>
              </a:solidFill>
            </p:spPr>
            <p:txBody>
              <a:bodyPr vert="vert270" wrap="square" rtlCol="0">
                <a:spAutoFit/>
              </a:bodyPr>
              <a:lstStyle/>
              <a:p>
                <a:pPr algn="ctr"/>
                <a:r>
                  <a:rPr lang="es-ES_tradnl" sz="1400" b="1" dirty="0"/>
                  <a:t>Estado</a:t>
                </a:r>
              </a:p>
            </p:txBody>
          </p:sp>
          <p:sp>
            <p:nvSpPr>
              <p:cNvPr id="41" name="CuadroTexto 40"/>
              <p:cNvSpPr txBox="1"/>
              <p:nvPr/>
            </p:nvSpPr>
            <p:spPr>
              <a:xfrm rot="5400000">
                <a:off x="4441546" y="3802852"/>
                <a:ext cx="400110" cy="1732506"/>
              </a:xfrm>
              <a:prstGeom prst="rect">
                <a:avLst/>
              </a:prstGeom>
              <a:solidFill>
                <a:srgbClr val="0070C0"/>
              </a:solidFill>
            </p:spPr>
            <p:txBody>
              <a:bodyPr vert="vert270" wrap="square" rtlCol="0">
                <a:spAutoFit/>
              </a:bodyPr>
              <a:lstStyle/>
              <a:p>
                <a:pPr algn="ctr"/>
                <a:r>
                  <a:rPr lang="es-ES_tradnl" sz="1400" b="1" dirty="0"/>
                  <a:t>Estado</a:t>
                </a:r>
              </a:p>
            </p:txBody>
          </p:sp>
          <p:sp>
            <p:nvSpPr>
              <p:cNvPr id="42" name="CuadroTexto 41"/>
              <p:cNvSpPr txBox="1"/>
              <p:nvPr/>
            </p:nvSpPr>
            <p:spPr>
              <a:xfrm rot="5400000">
                <a:off x="1700928" y="3154780"/>
                <a:ext cx="400110" cy="1732506"/>
              </a:xfrm>
              <a:prstGeom prst="rect">
                <a:avLst/>
              </a:prstGeom>
              <a:solidFill>
                <a:srgbClr val="0070C0"/>
              </a:solidFill>
            </p:spPr>
            <p:txBody>
              <a:bodyPr vert="vert270" wrap="square" rtlCol="0">
                <a:spAutoFit/>
              </a:bodyPr>
              <a:lstStyle/>
              <a:p>
                <a:pPr algn="ctr"/>
                <a:r>
                  <a:rPr lang="es-ES_tradnl" sz="1400" b="1" dirty="0"/>
                  <a:t>Estado</a:t>
                </a:r>
              </a:p>
            </p:txBody>
          </p:sp>
          <p:sp>
            <p:nvSpPr>
              <p:cNvPr id="43" name="CuadroTexto 42"/>
              <p:cNvSpPr txBox="1"/>
              <p:nvPr/>
            </p:nvSpPr>
            <p:spPr>
              <a:xfrm>
                <a:off x="6007596" y="4797152"/>
                <a:ext cx="615553" cy="648072"/>
              </a:xfrm>
              <a:prstGeom prst="rect">
                <a:avLst/>
              </a:prstGeom>
              <a:solidFill>
                <a:srgbClr val="0070C0"/>
              </a:solidFill>
            </p:spPr>
            <p:txBody>
              <a:bodyPr vert="vert270" wrap="square" rtlCol="0">
                <a:spAutoFit/>
              </a:bodyPr>
              <a:lstStyle/>
              <a:p>
                <a:pPr algn="ctr"/>
                <a:r>
                  <a:rPr lang="es-ES_tradnl" sz="1400" b="1" dirty="0" err="1"/>
                  <a:t>Estadomixto</a:t>
                </a:r>
                <a:endParaRPr lang="es-ES_tradnl" sz="1400" b="1" dirty="0"/>
              </a:p>
            </p:txBody>
          </p:sp>
          <p:sp>
            <p:nvSpPr>
              <p:cNvPr id="39" name="CuadroTexto 38"/>
              <p:cNvSpPr txBox="1"/>
              <p:nvPr/>
            </p:nvSpPr>
            <p:spPr>
              <a:xfrm>
                <a:off x="534988" y="548680"/>
                <a:ext cx="9073008" cy="400110"/>
              </a:xfrm>
              <a:prstGeom prst="rect">
                <a:avLst/>
              </a:prstGeom>
              <a:solidFill>
                <a:srgbClr val="9933FF"/>
              </a:solidFill>
              <a:scene3d>
                <a:camera prst="orthographicFront"/>
                <a:lightRig rig="threePt" dir="t"/>
              </a:scene3d>
              <a:sp3d>
                <a:bevelT/>
              </a:sp3d>
            </p:spPr>
            <p:txBody>
              <a:bodyPr wrap="square" rtlCol="0">
                <a:spAutoFit/>
              </a:bodyPr>
              <a:lstStyle/>
              <a:p>
                <a:pPr algn="ctr"/>
                <a:r>
                  <a:rPr lang="es-ES_tradnl" sz="2000" b="1" dirty="0"/>
                  <a:t>Organismos estatales: rectoría, políticas, regulaciones, estrategias, autorizaciones</a:t>
                </a:r>
              </a:p>
            </p:txBody>
          </p:sp>
          <p:graphicFrame>
            <p:nvGraphicFramePr>
              <p:cNvPr id="45" name="Diagrama 44"/>
              <p:cNvGraphicFramePr/>
              <p:nvPr>
                <p:extLst>
                  <p:ext uri="{D42A27DB-BD31-4B8C-83A1-F6EECF244321}">
                    <p14:modId xmlns:p14="http://schemas.microsoft.com/office/powerpoint/2010/main" val="3511895879"/>
                  </p:ext>
                </p:extLst>
              </p:nvPr>
            </p:nvGraphicFramePr>
            <p:xfrm>
              <a:off x="7447756" y="5373216"/>
              <a:ext cx="2551211" cy="138499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6" name="CuadroTexto 45"/>
              <p:cNvSpPr txBox="1"/>
              <p:nvPr/>
            </p:nvSpPr>
            <p:spPr>
              <a:xfrm>
                <a:off x="9548762" y="2754794"/>
                <a:ext cx="400110" cy="1970350"/>
              </a:xfrm>
              <a:prstGeom prst="rect">
                <a:avLst/>
              </a:prstGeom>
              <a:solidFill>
                <a:srgbClr val="FFC000"/>
              </a:solidFill>
              <a:scene3d>
                <a:camera prst="orthographicFront"/>
                <a:lightRig rig="threePt" dir="t"/>
              </a:scene3d>
              <a:sp3d>
                <a:bevelT/>
              </a:sp3d>
            </p:spPr>
            <p:txBody>
              <a:bodyPr vert="vert270" wrap="square" rtlCol="0">
                <a:spAutoFit/>
              </a:bodyPr>
              <a:lstStyle/>
              <a:p>
                <a:pPr algn="ctr"/>
                <a:r>
                  <a:rPr lang="es-ES_tradnl" sz="1400" b="1" dirty="0">
                    <a:solidFill>
                      <a:srgbClr val="002060"/>
                    </a:solidFill>
                  </a:rPr>
                  <a:t>Contratistas privados</a:t>
                </a:r>
              </a:p>
            </p:txBody>
          </p:sp>
          <p:sp>
            <p:nvSpPr>
              <p:cNvPr id="24" name="CuadroTexto 23"/>
              <p:cNvSpPr txBox="1"/>
              <p:nvPr/>
            </p:nvSpPr>
            <p:spPr>
              <a:xfrm>
                <a:off x="823020" y="4725144"/>
                <a:ext cx="2084239" cy="523220"/>
              </a:xfrm>
              <a:prstGeom prst="rect">
                <a:avLst/>
              </a:prstGeom>
              <a:solidFill>
                <a:schemeClr val="tx2">
                  <a:lumMod val="25000"/>
                </a:schemeClr>
              </a:solidFill>
              <a:scene3d>
                <a:camera prst="orthographicFront"/>
                <a:lightRig rig="threePt" dir="t"/>
              </a:scene3d>
              <a:sp3d>
                <a:bevelT/>
              </a:sp3d>
            </p:spPr>
            <p:txBody>
              <a:bodyPr wrap="square" rtlCol="0">
                <a:spAutoFit/>
              </a:bodyPr>
              <a:lstStyle/>
              <a:p>
                <a:pPr algn="ctr"/>
                <a:r>
                  <a:rPr lang="es-ES_tradnl" sz="1400" dirty="0"/>
                  <a:t>Empresas Estatales</a:t>
                </a:r>
              </a:p>
              <a:p>
                <a:pPr algn="ctr"/>
                <a:r>
                  <a:rPr lang="es-ES_tradnl" sz="1400" dirty="0"/>
                  <a:t>de Generación</a:t>
                </a:r>
              </a:p>
            </p:txBody>
          </p:sp>
          <p:sp>
            <p:nvSpPr>
              <p:cNvPr id="25" name="CuadroTexto 24"/>
              <p:cNvSpPr txBox="1"/>
              <p:nvPr/>
            </p:nvSpPr>
            <p:spPr>
              <a:xfrm rot="5400000">
                <a:off x="1700928" y="4594940"/>
                <a:ext cx="400110" cy="1732506"/>
              </a:xfrm>
              <a:prstGeom prst="rect">
                <a:avLst/>
              </a:prstGeom>
              <a:solidFill>
                <a:srgbClr val="0070C0"/>
              </a:solidFill>
            </p:spPr>
            <p:txBody>
              <a:bodyPr vert="vert270" wrap="square" rtlCol="0">
                <a:spAutoFit/>
              </a:bodyPr>
              <a:lstStyle/>
              <a:p>
                <a:pPr algn="ctr"/>
                <a:r>
                  <a:rPr lang="es-ES_tradnl" sz="1400" b="1" dirty="0"/>
                  <a:t>Estado</a:t>
                </a:r>
              </a:p>
            </p:txBody>
          </p:sp>
          <p:cxnSp>
            <p:nvCxnSpPr>
              <p:cNvPr id="4" name="Conector recto 3"/>
              <p:cNvCxnSpPr/>
              <p:nvPr/>
            </p:nvCxnSpPr>
            <p:spPr bwMode="auto">
              <a:xfrm>
                <a:off x="1929227" y="1071900"/>
                <a:ext cx="6114101"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Conector recto de flecha 7"/>
              <p:cNvCxnSpPr/>
              <p:nvPr/>
            </p:nvCxnSpPr>
            <p:spPr bwMode="auto">
              <a:xfrm>
                <a:off x="8043328" y="1052736"/>
                <a:ext cx="0" cy="249123"/>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Conector recto de flecha 14"/>
              <p:cNvCxnSpPr/>
              <p:nvPr/>
            </p:nvCxnSpPr>
            <p:spPr bwMode="auto">
              <a:xfrm>
                <a:off x="4783460" y="1071900"/>
                <a:ext cx="0" cy="229959"/>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Conector recto de flecha 17"/>
              <p:cNvCxnSpPr/>
              <p:nvPr/>
            </p:nvCxnSpPr>
            <p:spPr bwMode="auto">
              <a:xfrm>
                <a:off x="1929227" y="1071900"/>
                <a:ext cx="0" cy="229959"/>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Conector recto 20"/>
              <p:cNvCxnSpPr/>
              <p:nvPr/>
            </p:nvCxnSpPr>
            <p:spPr bwMode="auto">
              <a:xfrm flipV="1">
                <a:off x="4783460" y="948790"/>
                <a:ext cx="0" cy="12311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 name="Flecha derecha 26"/>
            <p:cNvSpPr/>
            <p:nvPr/>
          </p:nvSpPr>
          <p:spPr bwMode="auto">
            <a:xfrm>
              <a:off x="2479204" y="2348880"/>
              <a:ext cx="978408" cy="340617"/>
            </a:xfrm>
            <a:prstGeom prst="rightArrow">
              <a:avLst/>
            </a:prstGeom>
            <a:solidFill>
              <a:schemeClr val="accent1">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
          <p:nvSpPr>
            <p:cNvPr id="44" name="Flecha derecha 43"/>
            <p:cNvSpPr/>
            <p:nvPr/>
          </p:nvSpPr>
          <p:spPr bwMode="auto">
            <a:xfrm>
              <a:off x="5821276" y="2368303"/>
              <a:ext cx="978408" cy="340617"/>
            </a:xfrm>
            <a:prstGeom prst="rightArrow">
              <a:avLst/>
            </a:prstGeom>
            <a:solidFill>
              <a:schemeClr val="accent1">
                <a:lumMod val="7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40708802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2" name="Diagrama 1"/>
          <p:cNvGraphicFramePr/>
          <p:nvPr>
            <p:extLst>
              <p:ext uri="{D42A27DB-BD31-4B8C-83A1-F6EECF244321}">
                <p14:modId xmlns:p14="http://schemas.microsoft.com/office/powerpoint/2010/main" val="979281350"/>
              </p:ext>
            </p:extLst>
          </p:nvPr>
        </p:nvGraphicFramePr>
        <p:xfrm>
          <a:off x="174948" y="1268760"/>
          <a:ext cx="9937104" cy="6012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n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3" name="Rectángulo 2"/>
          <p:cNvSpPr/>
          <p:nvPr/>
        </p:nvSpPr>
        <p:spPr>
          <a:xfrm>
            <a:off x="1975148" y="97468"/>
            <a:ext cx="7266733" cy="1040285"/>
          </a:xfrm>
          <a:prstGeom prst="rect">
            <a:avLst/>
          </a:prstGeom>
        </p:spPr>
        <p:txBody>
          <a:bodyPr wrap="none">
            <a:spAutoFit/>
          </a:bodyPr>
          <a:lstStyle/>
          <a:p>
            <a:pPr lvl="0" eaLnBrk="1" hangingPunct="1">
              <a:spcBef>
                <a:spcPct val="20000"/>
              </a:spcBef>
              <a:buSzPct val="100000"/>
            </a:pPr>
            <a:r>
              <a:rPr lang="es-DO" altLang="es-ES_tradnl" sz="2800" b="1" dirty="0">
                <a:latin typeface="Georgia" panose="02040502050405020303" pitchFamily="18" charset="0"/>
              </a:rPr>
              <a:t>IV.  Rutas de la Reforma Organizativa</a:t>
            </a:r>
          </a:p>
          <a:p>
            <a:pPr lvl="0" eaLnBrk="1" hangingPunct="1">
              <a:spcBef>
                <a:spcPct val="20000"/>
              </a:spcBef>
              <a:buSzPct val="100000"/>
            </a:pPr>
            <a:r>
              <a:rPr lang="es-DO" altLang="es-ES_tradnl" sz="2800" b="1" dirty="0">
                <a:latin typeface="Georgia" panose="02040502050405020303" pitchFamily="18" charset="0"/>
              </a:rPr>
              <a:t>3.1. </a:t>
            </a:r>
            <a:r>
              <a:rPr lang="es-DO" altLang="es-ES_tradnl" b="1" dirty="0">
                <a:latin typeface="Georgia" panose="02040502050405020303" pitchFamily="18" charset="0"/>
              </a:rPr>
              <a:t>Consolidación del Rol Rector del MEM</a:t>
            </a:r>
          </a:p>
        </p:txBody>
      </p:sp>
    </p:spTree>
    <p:extLst>
      <p:ext uri="{BB962C8B-B14F-4D97-AF65-F5344CB8AC3E}">
        <p14:creationId xmlns:p14="http://schemas.microsoft.com/office/powerpoint/2010/main" val="851449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9" name="Rectángulo 8"/>
          <p:cNvSpPr/>
          <p:nvPr/>
        </p:nvSpPr>
        <p:spPr>
          <a:xfrm>
            <a:off x="1978924" y="116632"/>
            <a:ext cx="7811183" cy="523220"/>
          </a:xfrm>
          <a:prstGeom prst="rect">
            <a:avLst/>
          </a:prstGeom>
        </p:spPr>
        <p:txBody>
          <a:bodyPr wrap="square">
            <a:spAutoFit/>
          </a:bodyPr>
          <a:lstStyle/>
          <a:p>
            <a:pPr lvl="0" eaLnBrk="1" hangingPunct="1">
              <a:spcBef>
                <a:spcPct val="20000"/>
              </a:spcBef>
              <a:buSzPct val="100000"/>
            </a:pPr>
            <a:r>
              <a:rPr lang="es-DO" altLang="es-ES_tradnl" sz="2800" b="1" dirty="0">
                <a:latin typeface="Georgia" panose="02040502050405020303" pitchFamily="18" charset="0"/>
              </a:rPr>
              <a:t>IV. Rutas de la Reforma Organizativa</a:t>
            </a:r>
          </a:p>
        </p:txBody>
      </p:sp>
      <p:cxnSp>
        <p:nvCxnSpPr>
          <p:cNvPr id="21" name="Conector recto de flecha 20"/>
          <p:cNvCxnSpPr/>
          <p:nvPr/>
        </p:nvCxnSpPr>
        <p:spPr bwMode="auto">
          <a:xfrm flipV="1">
            <a:off x="3413269" y="2137208"/>
            <a:ext cx="2214145" cy="1326341"/>
          </a:xfrm>
          <a:prstGeom prst="straightConnector1">
            <a:avLst/>
          </a:prstGeom>
          <a:ln w="38100">
            <a:headEnd type="none" w="med" len="med"/>
            <a:tailEnd type="triangle"/>
          </a:ln>
        </p:spPr>
        <p:style>
          <a:lnRef idx="3">
            <a:schemeClr val="accent2"/>
          </a:lnRef>
          <a:fillRef idx="0">
            <a:schemeClr val="accent2"/>
          </a:fillRef>
          <a:effectRef idx="2">
            <a:schemeClr val="accent2"/>
          </a:effectRef>
          <a:fontRef idx="minor">
            <a:schemeClr val="tx1"/>
          </a:fontRef>
        </p:style>
      </p:cxnSp>
      <p:sp>
        <p:nvSpPr>
          <p:cNvPr id="3092" name="CuadroTexto 3091"/>
          <p:cNvSpPr txBox="1"/>
          <p:nvPr/>
        </p:nvSpPr>
        <p:spPr>
          <a:xfrm>
            <a:off x="7807795" y="904330"/>
            <a:ext cx="1944217" cy="523220"/>
          </a:xfrm>
          <a:prstGeom prst="rect">
            <a:avLst/>
          </a:prstGeom>
          <a:solidFill>
            <a:schemeClr val="accent1">
              <a:lumMod val="50000"/>
            </a:schemeClr>
          </a:solidFill>
          <a:effectLst>
            <a:glow rad="228600">
              <a:schemeClr val="accent6">
                <a:satMod val="175000"/>
                <a:alpha val="40000"/>
              </a:schemeClr>
            </a:glow>
          </a:effectLst>
        </p:spPr>
        <p:txBody>
          <a:bodyPr wrap="square" rtlCol="0">
            <a:spAutoFit/>
          </a:bodyPr>
          <a:lstStyle/>
          <a:p>
            <a:pPr algn="ctr"/>
            <a:r>
              <a:rPr lang="es-ES_tradnl" sz="1400" b="1" dirty="0">
                <a:solidFill>
                  <a:srgbClr val="002060"/>
                </a:solidFill>
              </a:rPr>
              <a:t>Reforma Ley 125-01. Corto plazo.</a:t>
            </a:r>
          </a:p>
        </p:txBody>
      </p:sp>
      <p:grpSp>
        <p:nvGrpSpPr>
          <p:cNvPr id="3095" name="Grupo 3094"/>
          <p:cNvGrpSpPr/>
          <p:nvPr/>
        </p:nvGrpSpPr>
        <p:grpSpPr>
          <a:xfrm>
            <a:off x="174948" y="801160"/>
            <a:ext cx="10347086" cy="6012904"/>
            <a:chOff x="197014" y="725849"/>
            <a:chExt cx="10347086" cy="6012904"/>
          </a:xfrm>
        </p:grpSpPr>
        <p:grpSp>
          <p:nvGrpSpPr>
            <p:cNvPr id="3090" name="Grupo 3089"/>
            <p:cNvGrpSpPr/>
            <p:nvPr/>
          </p:nvGrpSpPr>
          <p:grpSpPr>
            <a:xfrm>
              <a:off x="534988" y="725849"/>
              <a:ext cx="10009112" cy="6012904"/>
              <a:chOff x="246956" y="620688"/>
              <a:chExt cx="10009112" cy="6012904"/>
            </a:xfrm>
          </p:grpSpPr>
          <p:graphicFrame>
            <p:nvGraphicFramePr>
              <p:cNvPr id="3079" name="Diagrama 3078"/>
              <p:cNvGraphicFramePr/>
              <p:nvPr>
                <p:extLst>
                  <p:ext uri="{D42A27DB-BD31-4B8C-83A1-F6EECF244321}">
                    <p14:modId xmlns:p14="http://schemas.microsoft.com/office/powerpoint/2010/main" val="4266712098"/>
                  </p:ext>
                </p:extLst>
              </p:nvPr>
            </p:nvGraphicFramePr>
            <p:xfrm>
              <a:off x="318964" y="620688"/>
              <a:ext cx="9937104" cy="60129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a 4"/>
              <p:cNvGraphicFramePr/>
              <p:nvPr>
                <p:extLst>
                  <p:ext uri="{D42A27DB-BD31-4B8C-83A1-F6EECF244321}">
                    <p14:modId xmlns:p14="http://schemas.microsoft.com/office/powerpoint/2010/main" val="2282724327"/>
                  </p:ext>
                </p:extLst>
              </p:nvPr>
            </p:nvGraphicFramePr>
            <p:xfrm>
              <a:off x="462980" y="2060618"/>
              <a:ext cx="2342501" cy="40011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7" name="Diagrama 6"/>
              <p:cNvGraphicFramePr/>
              <p:nvPr>
                <p:extLst>
                  <p:ext uri="{D42A27DB-BD31-4B8C-83A1-F6EECF244321}">
                    <p14:modId xmlns:p14="http://schemas.microsoft.com/office/powerpoint/2010/main" val="691109585"/>
                  </p:ext>
                </p:extLst>
              </p:nvPr>
            </p:nvGraphicFramePr>
            <p:xfrm>
              <a:off x="462980" y="2884874"/>
              <a:ext cx="2826415" cy="1015663"/>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8" name="Diagrama 7"/>
              <p:cNvGraphicFramePr/>
              <p:nvPr>
                <p:extLst>
                  <p:ext uri="{D42A27DB-BD31-4B8C-83A1-F6EECF244321}">
                    <p14:modId xmlns:p14="http://schemas.microsoft.com/office/powerpoint/2010/main" val="2728171920"/>
                  </p:ext>
                </p:extLst>
              </p:nvPr>
            </p:nvGraphicFramePr>
            <p:xfrm>
              <a:off x="465852" y="4193919"/>
              <a:ext cx="2486771" cy="707886"/>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10" name="Diagrama 9"/>
              <p:cNvGraphicFramePr/>
              <p:nvPr>
                <p:extLst>
                  <p:ext uri="{D42A27DB-BD31-4B8C-83A1-F6EECF244321}">
                    <p14:modId xmlns:p14="http://schemas.microsoft.com/office/powerpoint/2010/main" val="3263184711"/>
                  </p:ext>
                </p:extLst>
              </p:nvPr>
            </p:nvGraphicFramePr>
            <p:xfrm>
              <a:off x="465852" y="5022109"/>
              <a:ext cx="3162608" cy="686462"/>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17" name="CuadroTexto 16"/>
              <p:cNvSpPr txBox="1"/>
              <p:nvPr/>
            </p:nvSpPr>
            <p:spPr>
              <a:xfrm>
                <a:off x="5385592" y="1918880"/>
                <a:ext cx="3397084" cy="461665"/>
              </a:xfrm>
              <a:prstGeom prst="rect">
                <a:avLst/>
              </a:prstGeom>
              <a:solidFill>
                <a:schemeClr val="accent5">
                  <a:lumMod val="25000"/>
                </a:schemeClr>
              </a:solidFill>
              <a:scene3d>
                <a:camera prst="orthographicFront"/>
                <a:lightRig rig="threePt" dir="t"/>
              </a:scene3d>
              <a:sp3d>
                <a:bevelT w="165100" prst="coolSlant"/>
              </a:sp3d>
            </p:spPr>
            <p:txBody>
              <a:bodyPr wrap="square" rtlCol="0">
                <a:spAutoFit/>
              </a:bodyPr>
              <a:lstStyle/>
              <a:p>
                <a:pPr algn="ctr"/>
                <a:r>
                  <a:rPr lang="es-ES_tradnl" dirty="0"/>
                  <a:t>VM  de Energía</a:t>
                </a:r>
              </a:p>
            </p:txBody>
          </p:sp>
          <p:sp>
            <p:nvSpPr>
              <p:cNvPr id="22" name="CuadroTexto 21"/>
              <p:cNvSpPr txBox="1"/>
              <p:nvPr/>
            </p:nvSpPr>
            <p:spPr>
              <a:xfrm>
                <a:off x="5359524" y="2575336"/>
                <a:ext cx="3423152" cy="461665"/>
              </a:xfrm>
              <a:prstGeom prst="rect">
                <a:avLst/>
              </a:prstGeom>
              <a:solidFill>
                <a:schemeClr val="accent5">
                  <a:lumMod val="25000"/>
                </a:schemeClr>
              </a:solidFill>
              <a:scene3d>
                <a:camera prst="orthographicFront"/>
                <a:lightRig rig="threePt" dir="t"/>
              </a:scene3d>
              <a:sp3d>
                <a:bevelT w="165100" prst="coolSlant"/>
              </a:sp3d>
            </p:spPr>
            <p:txBody>
              <a:bodyPr wrap="square" rtlCol="0">
                <a:spAutoFit/>
              </a:bodyPr>
              <a:lstStyle/>
              <a:p>
                <a:r>
                  <a:rPr lang="es-ES_tradnl" dirty="0"/>
                  <a:t>VM  Ahorro Energético</a:t>
                </a:r>
              </a:p>
            </p:txBody>
          </p:sp>
          <p:sp>
            <p:nvSpPr>
              <p:cNvPr id="23" name="CuadroTexto 22"/>
              <p:cNvSpPr txBox="1"/>
              <p:nvPr/>
            </p:nvSpPr>
            <p:spPr>
              <a:xfrm>
                <a:off x="5386390" y="3301479"/>
                <a:ext cx="3396286" cy="461665"/>
              </a:xfrm>
              <a:prstGeom prst="rect">
                <a:avLst/>
              </a:prstGeom>
              <a:solidFill>
                <a:schemeClr val="accent5">
                  <a:lumMod val="25000"/>
                </a:schemeClr>
              </a:solidFill>
              <a:scene3d>
                <a:camera prst="orthographicFront"/>
                <a:lightRig rig="threePt" dir="t"/>
              </a:scene3d>
              <a:sp3d>
                <a:bevelT w="165100" prst="coolSlant"/>
              </a:sp3d>
            </p:spPr>
            <p:txBody>
              <a:bodyPr wrap="square" rtlCol="0">
                <a:spAutoFit/>
              </a:bodyPr>
              <a:lstStyle/>
              <a:p>
                <a:r>
                  <a:rPr lang="es-ES_tradnl" dirty="0"/>
                  <a:t>VM  de Hidrocarburos</a:t>
                </a:r>
              </a:p>
            </p:txBody>
          </p:sp>
          <p:sp>
            <p:nvSpPr>
              <p:cNvPr id="24" name="CuadroTexto 23"/>
              <p:cNvSpPr txBox="1"/>
              <p:nvPr/>
            </p:nvSpPr>
            <p:spPr>
              <a:xfrm>
                <a:off x="5385592" y="3975447"/>
                <a:ext cx="3397084" cy="461665"/>
              </a:xfrm>
              <a:prstGeom prst="rect">
                <a:avLst/>
              </a:prstGeom>
              <a:solidFill>
                <a:schemeClr val="accent5">
                  <a:lumMod val="25000"/>
                </a:schemeClr>
              </a:solidFill>
              <a:scene3d>
                <a:camera prst="orthographicFront"/>
                <a:lightRig rig="threePt" dir="t"/>
              </a:scene3d>
              <a:sp3d>
                <a:bevelT w="165100" prst="coolSlant"/>
              </a:sp3d>
            </p:spPr>
            <p:txBody>
              <a:bodyPr wrap="square" rtlCol="0">
                <a:spAutoFit/>
              </a:bodyPr>
              <a:lstStyle/>
              <a:p>
                <a:r>
                  <a:rPr lang="es-ES_tradnl" dirty="0"/>
                  <a:t>VM  de Energía Nuclear</a:t>
                </a:r>
              </a:p>
            </p:txBody>
          </p:sp>
          <p:sp>
            <p:nvSpPr>
              <p:cNvPr id="26" name="CuadroTexto 25"/>
              <p:cNvSpPr txBox="1"/>
              <p:nvPr/>
            </p:nvSpPr>
            <p:spPr>
              <a:xfrm>
                <a:off x="246956" y="5805264"/>
                <a:ext cx="4101767" cy="707886"/>
              </a:xfrm>
              <a:prstGeom prst="rect">
                <a:avLst/>
              </a:prstGeom>
              <a:solidFill>
                <a:srgbClr val="9933FF"/>
              </a:solidFill>
              <a:scene3d>
                <a:camera prst="orthographicFront"/>
                <a:lightRig rig="threePt" dir="t"/>
              </a:scene3d>
              <a:sp3d>
                <a:bevelT/>
              </a:sp3d>
            </p:spPr>
            <p:txBody>
              <a:bodyPr wrap="square" rtlCol="0">
                <a:spAutoFit/>
              </a:bodyPr>
              <a:lstStyle/>
              <a:p>
                <a:pPr algn="ctr"/>
                <a:r>
                  <a:rPr lang="es-ES_tradnl" sz="2000" dirty="0"/>
                  <a:t>VM  de Seguridad Energética</a:t>
                </a:r>
              </a:p>
              <a:p>
                <a:pPr algn="ctr"/>
                <a:r>
                  <a:rPr lang="es-ES_tradnl" sz="2000" dirty="0"/>
                  <a:t>E Infraestructura</a:t>
                </a:r>
              </a:p>
            </p:txBody>
          </p:sp>
          <p:cxnSp>
            <p:nvCxnSpPr>
              <p:cNvPr id="19" name="Conector recto de flecha 18"/>
              <p:cNvCxnSpPr/>
              <p:nvPr/>
            </p:nvCxnSpPr>
            <p:spPr bwMode="auto">
              <a:xfrm flipV="1">
                <a:off x="2914650" y="2109462"/>
                <a:ext cx="2424732" cy="131699"/>
              </a:xfrm>
              <a:prstGeom prst="straightConnector1">
                <a:avLst/>
              </a:prstGeom>
              <a:ln w="38100">
                <a:headEnd type="none" w="med" len="med"/>
                <a:tailEnd type="triangle"/>
              </a:ln>
              <a:scene3d>
                <a:camera prst="orthographicFront"/>
                <a:lightRig rig="threePt" dir="t"/>
              </a:scene3d>
              <a:sp3d>
                <a:bevelT w="165100" prst="coolSlant"/>
              </a:sp3d>
            </p:spPr>
            <p:style>
              <a:lnRef idx="3">
                <a:schemeClr val="accent2"/>
              </a:lnRef>
              <a:fillRef idx="0">
                <a:schemeClr val="accent2"/>
              </a:fillRef>
              <a:effectRef idx="2">
                <a:schemeClr val="accent2"/>
              </a:effectRef>
              <a:fontRef idx="minor">
                <a:schemeClr val="tx1"/>
              </a:fontRef>
            </p:style>
          </p:cxnSp>
          <p:cxnSp>
            <p:nvCxnSpPr>
              <p:cNvPr id="28" name="Conector recto de flecha 27"/>
              <p:cNvCxnSpPr/>
              <p:nvPr/>
            </p:nvCxnSpPr>
            <p:spPr bwMode="auto">
              <a:xfrm>
                <a:off x="3361403" y="3246075"/>
                <a:ext cx="1998121" cy="107776"/>
              </a:xfrm>
              <a:prstGeom prst="straightConnector1">
                <a:avLst/>
              </a:prstGeom>
              <a:ln w="38100">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30" name="Conector recto de flecha 29"/>
              <p:cNvCxnSpPr/>
              <p:nvPr/>
            </p:nvCxnSpPr>
            <p:spPr bwMode="auto">
              <a:xfrm flipV="1">
                <a:off x="2952623" y="4133800"/>
                <a:ext cx="2419935" cy="496560"/>
              </a:xfrm>
              <a:prstGeom prst="straightConnector1">
                <a:avLst/>
              </a:prstGeom>
              <a:ln w="38100">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3072" name="Conector recto de flecha 3071"/>
              <p:cNvCxnSpPr/>
              <p:nvPr/>
            </p:nvCxnSpPr>
            <p:spPr bwMode="auto">
              <a:xfrm flipV="1">
                <a:off x="3628460" y="3438020"/>
                <a:ext cx="1731064" cy="2079213"/>
              </a:xfrm>
              <a:prstGeom prst="straightConnector1">
                <a:avLst/>
              </a:prstGeom>
              <a:ln w="38100">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3078" name="Conector recto de flecha 3077"/>
              <p:cNvCxnSpPr/>
              <p:nvPr/>
            </p:nvCxnSpPr>
            <p:spPr bwMode="auto">
              <a:xfrm flipV="1">
                <a:off x="3361403" y="2790797"/>
                <a:ext cx="1982554" cy="821074"/>
              </a:xfrm>
              <a:prstGeom prst="straightConnector1">
                <a:avLst/>
              </a:prstGeom>
              <a:ln w="38100">
                <a:headEnd type="none" w="med" len="med"/>
                <a:tailEnd type="triangle"/>
              </a:ln>
            </p:spPr>
            <p:style>
              <a:lnRef idx="3">
                <a:schemeClr val="accent2"/>
              </a:lnRef>
              <a:fillRef idx="0">
                <a:schemeClr val="accent2"/>
              </a:fillRef>
              <a:effectRef idx="2">
                <a:schemeClr val="accent2"/>
              </a:effectRef>
              <a:fontRef idx="minor">
                <a:schemeClr val="tx1"/>
              </a:fontRef>
            </p:style>
          </p:cxnSp>
          <p:sp>
            <p:nvSpPr>
              <p:cNvPr id="39" name="CuadroTexto 38"/>
              <p:cNvSpPr txBox="1"/>
              <p:nvPr/>
            </p:nvSpPr>
            <p:spPr>
              <a:xfrm>
                <a:off x="5359525" y="4619983"/>
                <a:ext cx="3423151" cy="461665"/>
              </a:xfrm>
              <a:prstGeom prst="rect">
                <a:avLst/>
              </a:prstGeom>
              <a:solidFill>
                <a:srgbClr val="00B050"/>
              </a:solidFill>
              <a:scene3d>
                <a:camera prst="orthographicFront"/>
                <a:lightRig rig="threePt" dir="t"/>
              </a:scene3d>
              <a:sp3d>
                <a:bevelT/>
              </a:sp3d>
            </p:spPr>
            <p:txBody>
              <a:bodyPr wrap="square" rtlCol="0">
                <a:spAutoFit/>
              </a:bodyPr>
              <a:lstStyle/>
              <a:p>
                <a:pPr algn="ctr"/>
                <a:r>
                  <a:rPr lang="es-ES_tradnl" b="1" dirty="0"/>
                  <a:t>VM  de Minas</a:t>
                </a:r>
              </a:p>
            </p:txBody>
          </p:sp>
        </p:grpSp>
        <p:sp>
          <p:nvSpPr>
            <p:cNvPr id="3093" name="CuadroTexto 3092"/>
            <p:cNvSpPr txBox="1"/>
            <p:nvPr/>
          </p:nvSpPr>
          <p:spPr>
            <a:xfrm>
              <a:off x="197014" y="2024040"/>
              <a:ext cx="553998" cy="3861699"/>
            </a:xfrm>
            <a:prstGeom prst="rect">
              <a:avLst/>
            </a:prstGeom>
            <a:solidFill>
              <a:srgbClr val="002060"/>
            </a:solidFill>
            <a:scene3d>
              <a:camera prst="orthographicFront"/>
              <a:lightRig rig="threePt" dir="t"/>
            </a:scene3d>
            <a:sp3d>
              <a:bevelT/>
            </a:sp3d>
          </p:spPr>
          <p:txBody>
            <a:bodyPr vert="vert270" wrap="square" rtlCol="0">
              <a:spAutoFit/>
            </a:bodyPr>
            <a:lstStyle/>
            <a:p>
              <a:r>
                <a:rPr lang="es-ES_tradnl" dirty="0"/>
                <a:t>Comisión Nacional de Energía</a:t>
              </a:r>
            </a:p>
          </p:txBody>
        </p:sp>
        <p:sp>
          <p:nvSpPr>
            <p:cNvPr id="55" name="CuadroTexto 54"/>
            <p:cNvSpPr txBox="1"/>
            <p:nvPr/>
          </p:nvSpPr>
          <p:spPr>
            <a:xfrm>
              <a:off x="9053998" y="1412776"/>
              <a:ext cx="553998" cy="3859669"/>
            </a:xfrm>
            <a:prstGeom prst="rect">
              <a:avLst/>
            </a:prstGeom>
            <a:solidFill>
              <a:schemeClr val="accent5"/>
            </a:solidFill>
            <a:scene3d>
              <a:camera prst="orthographicFront"/>
              <a:lightRig rig="threePt" dir="t"/>
            </a:scene3d>
            <a:sp3d>
              <a:bevelT/>
            </a:sp3d>
          </p:spPr>
          <p:txBody>
            <a:bodyPr vert="vert270" wrap="square" rtlCol="0">
              <a:spAutoFit/>
            </a:bodyPr>
            <a:lstStyle/>
            <a:p>
              <a:r>
                <a:rPr lang="es-ES_tradnl" dirty="0">
                  <a:solidFill>
                    <a:srgbClr val="680A13"/>
                  </a:solidFill>
                </a:rPr>
                <a:t>Ministerio de Energía y Minas</a:t>
              </a:r>
            </a:p>
          </p:txBody>
        </p:sp>
      </p:grpSp>
      <p:cxnSp>
        <p:nvCxnSpPr>
          <p:cNvPr id="4" name="Conector recto de flecha 3"/>
          <p:cNvCxnSpPr/>
          <p:nvPr/>
        </p:nvCxnSpPr>
        <p:spPr bwMode="auto">
          <a:xfrm flipV="1">
            <a:off x="3577427" y="2485706"/>
            <a:ext cx="2049987" cy="865530"/>
          </a:xfrm>
          <a:prstGeom prst="straightConnector1">
            <a:avLst/>
          </a:prstGeom>
          <a:ln w="28575">
            <a:headEnd type="none" w="med" len="med"/>
            <a:tailEnd type="triangle"/>
          </a:ln>
        </p:spPr>
        <p:style>
          <a:lnRef idx="3">
            <a:schemeClr val="accent2"/>
          </a:lnRef>
          <a:fillRef idx="0">
            <a:schemeClr val="accent2"/>
          </a:fillRef>
          <a:effectRef idx="2">
            <a:schemeClr val="accent2"/>
          </a:effectRef>
          <a:fontRef idx="minor">
            <a:schemeClr val="tx1"/>
          </a:fontRef>
        </p:style>
      </p:cxnSp>
      <p:sp>
        <p:nvSpPr>
          <p:cNvPr id="11" name="CuadroTexto 10"/>
          <p:cNvSpPr txBox="1"/>
          <p:nvPr/>
        </p:nvSpPr>
        <p:spPr>
          <a:xfrm>
            <a:off x="4711452" y="5320660"/>
            <a:ext cx="5223431" cy="1492716"/>
          </a:xfrm>
          <a:prstGeom prst="rect">
            <a:avLst/>
          </a:prstGeom>
          <a:solidFill>
            <a:schemeClr val="tx1"/>
          </a:solidFill>
        </p:spPr>
        <p:txBody>
          <a:bodyPr wrap="square" rtlCol="0">
            <a:spAutoFit/>
          </a:bodyPr>
          <a:lstStyle/>
          <a:p>
            <a:pPr algn="just"/>
            <a:r>
              <a:rPr lang="es-DO" sz="1400" b="1" dirty="0">
                <a:solidFill>
                  <a:srgbClr val="C00000"/>
                </a:solidFill>
                <a:latin typeface="Arial" panose="020B0604020202020204" pitchFamily="34" charset="0"/>
              </a:rPr>
              <a:t>NOTA: </a:t>
            </a:r>
            <a:r>
              <a:rPr lang="es-DO" sz="1100" b="1" i="1" dirty="0">
                <a:solidFill>
                  <a:srgbClr val="58595B"/>
                </a:solidFill>
                <a:latin typeface="Helvetica" panose="020B0604020202020204" pitchFamily="34" charset="0"/>
              </a:rPr>
              <a:t>Eficiencia Energética (EE):</a:t>
            </a:r>
            <a:r>
              <a:rPr lang="es-DO" sz="1100" b="1" dirty="0">
                <a:solidFill>
                  <a:srgbClr val="58595B"/>
                </a:solidFill>
                <a:latin typeface="Helvetica" panose="020B0604020202020204" pitchFamily="34" charset="0"/>
              </a:rPr>
              <a:t> </a:t>
            </a:r>
            <a:r>
              <a:rPr lang="es-DO" sz="1100" dirty="0">
                <a:solidFill>
                  <a:srgbClr val="58595B"/>
                </a:solidFill>
                <a:latin typeface="Helvetica" panose="020B0604020202020204" pitchFamily="34" charset="0"/>
              </a:rPr>
              <a:t>conjunto de acciones que permiten optimizar la relación entre la cantidad de energía consumida y los productos y servicios finales obtenidos: “hacer más con menos”.</a:t>
            </a:r>
          </a:p>
          <a:p>
            <a:pPr marL="171450" indent="-171450" algn="just">
              <a:buFont typeface="Wingdings" panose="05000000000000000000" pitchFamily="2" charset="2"/>
              <a:buChar char="q"/>
            </a:pPr>
            <a:r>
              <a:rPr lang="es-DO" sz="1100" b="1" i="1" dirty="0">
                <a:solidFill>
                  <a:srgbClr val="58595B"/>
                </a:solidFill>
                <a:latin typeface="Helvetica" panose="020B0604020202020204" pitchFamily="34" charset="0"/>
              </a:rPr>
              <a:t>Ahorro energético: </a:t>
            </a:r>
            <a:r>
              <a:rPr lang="es-DO" sz="1100" dirty="0">
                <a:solidFill>
                  <a:srgbClr val="58595B"/>
                </a:solidFill>
                <a:latin typeface="Helvetica" panose="020B0604020202020204" pitchFamily="34" charset="0"/>
              </a:rPr>
              <a:t>dejar de utilizar o consumir menos energía; puede significar reducir o dejar de realizar determinadas actividades, para evitar el consumo de energía.</a:t>
            </a:r>
          </a:p>
          <a:p>
            <a:pPr marL="171450" indent="-171450" algn="just">
              <a:buFont typeface="Wingdings" panose="05000000000000000000" pitchFamily="2" charset="2"/>
              <a:buChar char="q"/>
            </a:pPr>
            <a:r>
              <a:rPr lang="es-DO" sz="1100" b="1" i="1" dirty="0">
                <a:solidFill>
                  <a:srgbClr val="58595B"/>
                </a:solidFill>
                <a:latin typeface="Helvetica" panose="020B0604020202020204" pitchFamily="34" charset="0"/>
              </a:rPr>
              <a:t>Uso racional de la Energía:</a:t>
            </a:r>
            <a:r>
              <a:rPr lang="es-DO" sz="1100" i="1" dirty="0">
                <a:solidFill>
                  <a:srgbClr val="58595B"/>
                </a:solidFill>
                <a:latin typeface="Helvetica" panose="020B0604020202020204" pitchFamily="34" charset="0"/>
              </a:rPr>
              <a:t> </a:t>
            </a:r>
            <a:r>
              <a:rPr lang="es-DO" sz="1100" dirty="0">
                <a:solidFill>
                  <a:srgbClr val="58595B"/>
                </a:solidFill>
                <a:latin typeface="Helvetica" panose="020B0604020202020204" pitchFamily="34" charset="0"/>
              </a:rPr>
              <a:t>apunta tanto al cuidado y al uso adecuado de la electricidad como a la preservación de los recursos naturales. </a:t>
            </a:r>
            <a:endParaRPr lang="es-DO" sz="1100" b="1" dirty="0">
              <a:solidFill>
                <a:srgbClr val="58595B"/>
              </a:solidFill>
              <a:latin typeface="Helvetica" panose="020B0604020202020204" pitchFamily="34" charset="0"/>
            </a:endParaRPr>
          </a:p>
        </p:txBody>
      </p:sp>
    </p:spTree>
    <p:extLst>
      <p:ext uri="{BB962C8B-B14F-4D97-AF65-F5344CB8AC3E}">
        <p14:creationId xmlns:p14="http://schemas.microsoft.com/office/powerpoint/2010/main" val="15601942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graphicFrame>
        <p:nvGraphicFramePr>
          <p:cNvPr id="3" name="Diagrama 2"/>
          <p:cNvGraphicFramePr/>
          <p:nvPr>
            <p:extLst>
              <p:ext uri="{D42A27DB-BD31-4B8C-83A1-F6EECF244321}">
                <p14:modId xmlns:p14="http://schemas.microsoft.com/office/powerpoint/2010/main" val="4070712989"/>
              </p:ext>
            </p:extLst>
          </p:nvPr>
        </p:nvGraphicFramePr>
        <p:xfrm>
          <a:off x="174948" y="764704"/>
          <a:ext cx="9937104"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n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8" name="Rectángulo 7"/>
          <p:cNvSpPr/>
          <p:nvPr/>
        </p:nvSpPr>
        <p:spPr>
          <a:xfrm>
            <a:off x="1978924" y="116632"/>
            <a:ext cx="7811183" cy="523220"/>
          </a:xfrm>
          <a:prstGeom prst="rect">
            <a:avLst/>
          </a:prstGeom>
        </p:spPr>
        <p:txBody>
          <a:bodyPr wrap="square">
            <a:spAutoFit/>
          </a:bodyPr>
          <a:lstStyle/>
          <a:p>
            <a:pPr lvl="0" eaLnBrk="1" hangingPunct="1">
              <a:spcBef>
                <a:spcPct val="20000"/>
              </a:spcBef>
              <a:buSzPct val="100000"/>
            </a:pPr>
            <a:r>
              <a:rPr lang="es-DO" altLang="es-ES_tradnl" sz="2800" b="1" dirty="0">
                <a:latin typeface="Georgia" panose="02040502050405020303" pitchFamily="18" charset="0"/>
              </a:rPr>
              <a:t>IV. Rutas de la Reforma Organizativa</a:t>
            </a:r>
          </a:p>
        </p:txBody>
      </p:sp>
      <p:sp>
        <p:nvSpPr>
          <p:cNvPr id="4" name="CuadroTexto 3"/>
          <p:cNvSpPr txBox="1"/>
          <p:nvPr/>
        </p:nvSpPr>
        <p:spPr>
          <a:xfrm>
            <a:off x="5021550" y="1052736"/>
            <a:ext cx="553998" cy="5070812"/>
          </a:xfrm>
          <a:prstGeom prst="rect">
            <a:avLst/>
          </a:prstGeom>
          <a:solidFill>
            <a:srgbClr val="0070C0"/>
          </a:solidFill>
        </p:spPr>
        <p:txBody>
          <a:bodyPr vert="vert270" wrap="square" rtlCol="0">
            <a:spAutoFit/>
          </a:bodyPr>
          <a:lstStyle/>
          <a:p>
            <a:pPr algn="ctr"/>
            <a:r>
              <a:rPr lang="es-ES_tradnl" dirty="0"/>
              <a:t>Superintendencia de Electricidad</a:t>
            </a:r>
          </a:p>
        </p:txBody>
      </p:sp>
      <p:sp>
        <p:nvSpPr>
          <p:cNvPr id="5" name="CuadroTexto 4"/>
          <p:cNvSpPr txBox="1"/>
          <p:nvPr/>
        </p:nvSpPr>
        <p:spPr>
          <a:xfrm>
            <a:off x="30932" y="1700808"/>
            <a:ext cx="3960440" cy="1877437"/>
          </a:xfrm>
          <a:prstGeom prst="rect">
            <a:avLst/>
          </a:prstGeom>
          <a:noFill/>
        </p:spPr>
        <p:txBody>
          <a:bodyPr wrap="square" rtlCol="0">
            <a:spAutoFit/>
          </a:bodyPr>
          <a:lstStyle/>
          <a:p>
            <a:pPr lvl="0" algn="just" eaLnBrk="1" hangingPunct="1">
              <a:spcBef>
                <a:spcPct val="20000"/>
              </a:spcBef>
              <a:buSzPct val="100000"/>
            </a:pPr>
            <a:r>
              <a:rPr lang="es-ES_tradnl" altLang="es-ES_tradnl" sz="1800" b="1" dirty="0">
                <a:solidFill>
                  <a:srgbClr val="FFFF00"/>
                </a:solidFill>
                <a:latin typeface="Georgia" panose="02040502050405020303" pitchFamily="18" charset="0"/>
              </a:rPr>
              <a:t>3.3. </a:t>
            </a:r>
            <a:r>
              <a:rPr lang="es-DO" altLang="es-ES_tradnl" sz="1800" b="1" dirty="0">
                <a:solidFill>
                  <a:srgbClr val="FFFF00"/>
                </a:solidFill>
                <a:latin typeface="Georgia" panose="02040502050405020303" pitchFamily="18" charset="0"/>
              </a:rPr>
              <a:t>La Superintendencia de Electricidad (SIE) </a:t>
            </a:r>
            <a:r>
              <a:rPr lang="es-DO" altLang="es-ES_tradnl" sz="1600" dirty="0">
                <a:latin typeface="Georgia" panose="02040502050405020303" pitchFamily="18" charset="0"/>
              </a:rPr>
              <a:t>se fortalece en sus funciones reguladoras y se consolidan su independencia, autonomías y marco político, siempre bajo la  tutela administrativa del MEM. Sugiere reforma de la Ley No. 125-01 en el corto plazo. </a:t>
            </a:r>
            <a:endParaRPr lang="es-ES_tradnl" sz="1600" dirty="0"/>
          </a:p>
        </p:txBody>
      </p:sp>
    </p:spTree>
    <p:extLst>
      <p:ext uri="{BB962C8B-B14F-4D97-AF65-F5344CB8AC3E}">
        <p14:creationId xmlns:p14="http://schemas.microsoft.com/office/powerpoint/2010/main" val="38372036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5" name="Rectangle 3"/>
          <p:cNvSpPr>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_tradnl"/>
          </a:p>
        </p:txBody>
      </p:sp>
      <p:sp>
        <p:nvSpPr>
          <p:cNvPr id="3077" name="Rectangle 5"/>
          <p:cNvSpPr>
            <a:spLocks noGrp="1" noChangeArrowheads="1"/>
          </p:cNvSpPr>
          <p:nvPr>
            <p:ph type="body" idx="1"/>
          </p:nvPr>
        </p:nvSpPr>
        <p:spPr>
          <a:xfrm>
            <a:off x="39498" y="548680"/>
            <a:ext cx="9937104" cy="6012904"/>
          </a:xfrm>
          <a:solidFill>
            <a:schemeClr val="tx1"/>
          </a:solidFill>
          <a:ln w="28575"/>
          <a:scene3d>
            <a:camera prst="obliqueTopLeft"/>
            <a:lightRig rig="threePt" dir="t"/>
          </a:scene3d>
          <a:sp3d>
            <a:bevelT/>
          </a:sp3d>
        </p:spPr>
        <p:txBody>
          <a:bodyPr/>
          <a:lstStyle/>
          <a:p>
            <a:pPr marL="0" indent="0">
              <a:buNone/>
            </a:pPr>
            <a:r>
              <a:rPr lang="es-DO" altLang="es-ES_tradnl" sz="2400" b="1" dirty="0">
                <a:solidFill>
                  <a:srgbClr val="002060"/>
                </a:solidFill>
                <a:latin typeface="Georgia" panose="02040502050405020303" pitchFamily="18" charset="0"/>
              </a:rPr>
              <a:t>IV. Rutas de la Reforma Organizativa</a:t>
            </a:r>
          </a:p>
          <a:p>
            <a:pPr marL="0" lvl="0" indent="0">
              <a:buNone/>
            </a:pPr>
            <a:r>
              <a:rPr lang="es-DO" altLang="es-ES_tradnl" sz="1600" b="1" dirty="0">
                <a:solidFill>
                  <a:srgbClr val="002060"/>
                </a:solidFill>
                <a:latin typeface="Georgia" panose="02040502050405020303" pitchFamily="18" charset="0"/>
              </a:rPr>
              <a:t>3.4. </a:t>
            </a:r>
            <a:r>
              <a:rPr lang="es-DO" altLang="es-ES_tradnl" sz="1800" b="1" dirty="0">
                <a:solidFill>
                  <a:srgbClr val="002060"/>
                </a:solidFill>
                <a:latin typeface="Georgia" panose="02040502050405020303" pitchFamily="18" charset="0"/>
              </a:rPr>
              <a:t>Corporación Dominicana de Empresas Eléctricas Estatales (CDEEE). </a:t>
            </a:r>
            <a:r>
              <a:rPr lang="es-DO" altLang="es-ES_tradnl" sz="1400" dirty="0">
                <a:solidFill>
                  <a:schemeClr val="bg1"/>
                </a:solidFill>
                <a:latin typeface="Georgia" panose="02040502050405020303" pitchFamily="18" charset="0"/>
              </a:rPr>
              <a:t>Se suprime y se crean tres empresas estatales: a)  </a:t>
            </a:r>
            <a:r>
              <a:rPr lang="es-DO" altLang="es-ES_tradnl" sz="1400" b="1" i="1" dirty="0">
                <a:solidFill>
                  <a:schemeClr val="bg1"/>
                </a:solidFill>
                <a:latin typeface="Georgia" panose="02040502050405020303" pitchFamily="18" charset="0"/>
              </a:rPr>
              <a:t>Empresa Estatal de Generación Eléctrica (EEGE);  b) Empresa Estatal de Transmisión Eléctrica </a:t>
            </a:r>
            <a:r>
              <a:rPr lang="es-DO" altLang="es-ES_tradnl" sz="1400" i="1" dirty="0">
                <a:solidFill>
                  <a:schemeClr val="bg1"/>
                </a:solidFill>
                <a:latin typeface="Georgia" panose="02040502050405020303" pitchFamily="18" charset="0"/>
              </a:rPr>
              <a:t>(EETE, actual  ETED), y</a:t>
            </a:r>
            <a:r>
              <a:rPr lang="es-DO" altLang="es-ES_tradnl" sz="1400" dirty="0">
                <a:solidFill>
                  <a:schemeClr val="bg1"/>
                </a:solidFill>
                <a:latin typeface="Georgia" panose="02040502050405020303" pitchFamily="18" charset="0"/>
              </a:rPr>
              <a:t> c) </a:t>
            </a:r>
            <a:r>
              <a:rPr lang="es-DO" altLang="es-ES_tradnl" sz="1600" b="1" i="1" dirty="0">
                <a:solidFill>
                  <a:schemeClr val="bg1"/>
                </a:solidFill>
                <a:latin typeface="Georgia" panose="02040502050405020303" pitchFamily="18" charset="0"/>
              </a:rPr>
              <a:t>Empresa Estatal de Distribución Eléctrica (EEDE). </a:t>
            </a:r>
            <a:endParaRPr lang="es-DO" altLang="es-ES_tradnl" sz="1600" dirty="0">
              <a:solidFill>
                <a:schemeClr val="bg1"/>
              </a:solidFill>
              <a:latin typeface="Georgia" panose="02040502050405020303" pitchFamily="18" charset="0"/>
            </a:endParaRPr>
          </a:p>
          <a:p>
            <a:pPr marL="0" lvl="0" indent="0">
              <a:buNone/>
            </a:pPr>
            <a:endParaRPr lang="es-DO" altLang="es-ES_tradnl" sz="1400" dirty="0">
              <a:solidFill>
                <a:schemeClr val="bg1"/>
              </a:solidFill>
              <a:latin typeface="Georgia" panose="02040502050405020303" pitchFamily="18" charset="0"/>
            </a:endParaRPr>
          </a:p>
          <a:p>
            <a:pPr marL="0" lvl="0" indent="0">
              <a:buNone/>
            </a:pPr>
            <a:r>
              <a:rPr lang="es-DO" altLang="es-ES_tradnl" sz="1400" dirty="0">
                <a:solidFill>
                  <a:schemeClr val="bg1"/>
                </a:solidFill>
                <a:latin typeface="Georgia" panose="02040502050405020303" pitchFamily="18" charset="0"/>
              </a:rPr>
              <a:t> </a:t>
            </a:r>
            <a:endParaRPr lang="es-DO" altLang="es-ES_tradnl" sz="1400" dirty="0">
              <a:solidFill>
                <a:srgbClr val="002060"/>
              </a:solidFill>
              <a:latin typeface="Georgia" panose="02040502050405020303" pitchFamily="18" charset="0"/>
            </a:endParaRPr>
          </a:p>
          <a:p>
            <a:pPr>
              <a:buFont typeface="+mj-lt"/>
              <a:buAutoNum type="arabicPeriod" startAt="2"/>
            </a:pPr>
            <a:endParaRPr lang="es-DO" altLang="es-ES_tradnl" sz="1400" dirty="0">
              <a:solidFill>
                <a:srgbClr val="002060"/>
              </a:solidFill>
              <a:latin typeface="Georgia" panose="02040502050405020303" pitchFamily="18" charset="0"/>
            </a:endParaRPr>
          </a:p>
          <a:p>
            <a:pPr>
              <a:buFont typeface="+mj-lt"/>
              <a:buAutoNum type="arabicPeriod" startAt="2"/>
            </a:pPr>
            <a:endParaRPr lang="es-DO" altLang="es-ES_tradnl" sz="1400" dirty="0">
              <a:solidFill>
                <a:srgbClr val="002060"/>
              </a:solidFill>
              <a:latin typeface="Georgia" panose="02040502050405020303" pitchFamily="18" charset="0"/>
            </a:endParaRPr>
          </a:p>
          <a:p>
            <a:r>
              <a:rPr lang="es-ES_tradnl" altLang="es-ES_tradnl" sz="1400" dirty="0">
                <a:solidFill>
                  <a:srgbClr val="002060"/>
                </a:solidFill>
                <a:latin typeface="Georgia" panose="02040502050405020303" pitchFamily="18" charset="0"/>
              </a:rPr>
              <a:t>º</a:t>
            </a: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 y="72520"/>
            <a:ext cx="1898295" cy="548168"/>
          </a:xfrm>
          <a:prstGeom prst="rect">
            <a:avLst/>
          </a:prstGeom>
          <a:solidFill>
            <a:schemeClr val="tx1"/>
          </a:solidFill>
        </p:spPr>
      </p:pic>
      <p:sp>
        <p:nvSpPr>
          <p:cNvPr id="36" name="CuadroTexto 35"/>
          <p:cNvSpPr txBox="1"/>
          <p:nvPr/>
        </p:nvSpPr>
        <p:spPr>
          <a:xfrm>
            <a:off x="6934278" y="2392122"/>
            <a:ext cx="2880320" cy="1015663"/>
          </a:xfrm>
          <a:prstGeom prst="rect">
            <a:avLst/>
          </a:prstGeom>
          <a:solidFill>
            <a:schemeClr val="bg2">
              <a:lumMod val="20000"/>
              <a:lumOff val="80000"/>
            </a:schemeClr>
          </a:solidFill>
          <a:effectLst>
            <a:glow rad="228600">
              <a:schemeClr val="accent6">
                <a:satMod val="175000"/>
                <a:alpha val="40000"/>
              </a:schemeClr>
            </a:glow>
          </a:effectLst>
          <a:scene3d>
            <a:camera prst="orthographicFront"/>
            <a:lightRig rig="threePt" dir="t"/>
          </a:scene3d>
          <a:sp3d>
            <a:bevelT/>
          </a:sp3d>
        </p:spPr>
        <p:txBody>
          <a:bodyPr wrap="square" rtlCol="0">
            <a:spAutoFit/>
          </a:bodyPr>
          <a:lstStyle/>
          <a:p>
            <a:pPr marL="342900" indent="-342900">
              <a:buFont typeface="Wingdings" panose="05000000000000000000" pitchFamily="2" charset="2"/>
              <a:buChar char="q"/>
            </a:pPr>
            <a:r>
              <a:rPr lang="es-ES_tradnl" sz="1200" b="1" i="1" dirty="0">
                <a:solidFill>
                  <a:srgbClr val="C00000"/>
                </a:solidFill>
              </a:rPr>
              <a:t>Unidades Hidroeléctricas </a:t>
            </a:r>
            <a:r>
              <a:rPr lang="es-ES_tradnl" sz="1200" b="1" i="1" dirty="0">
                <a:solidFill>
                  <a:schemeClr val="accent5">
                    <a:lumMod val="10000"/>
                  </a:schemeClr>
                </a:solidFill>
              </a:rPr>
              <a:t>(propiedad estatal).</a:t>
            </a:r>
          </a:p>
          <a:p>
            <a:pPr marL="342900" indent="-342900">
              <a:buFont typeface="Wingdings" panose="05000000000000000000" pitchFamily="2" charset="2"/>
              <a:buChar char="q"/>
            </a:pPr>
            <a:r>
              <a:rPr lang="es-ES_tradnl" sz="1200" b="1" i="1" dirty="0">
                <a:solidFill>
                  <a:srgbClr val="C00000"/>
                </a:solidFill>
              </a:rPr>
              <a:t>Unidades de generación renovable, propiedad pública o mixta. </a:t>
            </a:r>
          </a:p>
          <a:p>
            <a:pPr marL="342900" indent="-342900">
              <a:buFont typeface="Wingdings" panose="05000000000000000000" pitchFamily="2" charset="2"/>
              <a:buChar char="q"/>
            </a:pPr>
            <a:r>
              <a:rPr lang="es-ES_tradnl" sz="1200" b="1" i="1" dirty="0">
                <a:solidFill>
                  <a:srgbClr val="C00000"/>
                </a:solidFill>
              </a:rPr>
              <a:t>Unidades térmicas: </a:t>
            </a:r>
            <a:r>
              <a:rPr lang="es-ES_tradnl" sz="1200" b="1" i="1" dirty="0">
                <a:solidFill>
                  <a:schemeClr val="bg1"/>
                </a:solidFill>
              </a:rPr>
              <a:t>estatal o mixta.</a:t>
            </a:r>
            <a:endParaRPr lang="es-ES_tradnl" sz="1200" b="1" i="1" dirty="0">
              <a:solidFill>
                <a:schemeClr val="accent5">
                  <a:lumMod val="10000"/>
                </a:schemeClr>
              </a:solidFill>
            </a:endParaRPr>
          </a:p>
        </p:txBody>
      </p:sp>
      <p:grpSp>
        <p:nvGrpSpPr>
          <p:cNvPr id="39" name="Grupo 38"/>
          <p:cNvGrpSpPr/>
          <p:nvPr/>
        </p:nvGrpSpPr>
        <p:grpSpPr>
          <a:xfrm>
            <a:off x="354915" y="2309581"/>
            <a:ext cx="9325296" cy="4104456"/>
            <a:chOff x="284696" y="2276872"/>
            <a:chExt cx="9325296" cy="4104456"/>
          </a:xfrm>
        </p:grpSpPr>
        <p:sp>
          <p:nvSpPr>
            <p:cNvPr id="2" name="CuadroTexto 1"/>
            <p:cNvSpPr txBox="1"/>
            <p:nvPr/>
          </p:nvSpPr>
          <p:spPr>
            <a:xfrm>
              <a:off x="284696" y="2323923"/>
              <a:ext cx="2833290" cy="3939540"/>
            </a:xfrm>
            <a:prstGeom prst="rect">
              <a:avLst/>
            </a:prstGeom>
            <a:solidFill>
              <a:srgbClr val="0070C0"/>
            </a:solidFill>
            <a:effectLst>
              <a:glow rad="228600">
                <a:schemeClr val="accent2">
                  <a:satMod val="175000"/>
                  <a:alpha val="40000"/>
                </a:schemeClr>
              </a:glow>
            </a:effectLst>
            <a:scene3d>
              <a:camera prst="orthographicFront"/>
              <a:lightRig rig="threePt" dir="t"/>
            </a:scene3d>
            <a:sp3d>
              <a:bevelT/>
            </a:sp3d>
          </p:spPr>
          <p:txBody>
            <a:bodyPr wrap="square" rtlCol="0">
              <a:spAutoFit/>
            </a:bodyPr>
            <a:lstStyle/>
            <a:p>
              <a:pPr algn="ctr"/>
              <a:r>
                <a:rPr lang="es-ES_tradnl" b="1" dirty="0">
                  <a:latin typeface="Arial Black" panose="020B0A04020102020204" pitchFamily="34" charset="0"/>
                </a:rPr>
                <a:t>MEM</a:t>
              </a:r>
            </a:p>
            <a:p>
              <a:pPr marL="342900" indent="-342900">
                <a:buFont typeface="Wingdings" panose="05000000000000000000" pitchFamily="2" charset="2"/>
                <a:buChar char="q"/>
              </a:pPr>
              <a:r>
                <a:rPr lang="es-ES_tradnl" sz="1400" b="1" dirty="0"/>
                <a:t>Traza Políticas (generación, transmisión y distribución)</a:t>
              </a:r>
            </a:p>
            <a:p>
              <a:pPr marL="342900" indent="-342900">
                <a:buFont typeface="Wingdings" panose="05000000000000000000" pitchFamily="2" charset="2"/>
                <a:buChar char="q"/>
              </a:pPr>
              <a:r>
                <a:rPr lang="es-ES_tradnl" sz="1400" b="1" dirty="0"/>
                <a:t>Formula y/o modifica y administra marco regulatorio.</a:t>
              </a:r>
            </a:p>
            <a:p>
              <a:pPr marL="285750" indent="-285750">
                <a:buFont typeface="Wingdings" panose="05000000000000000000" pitchFamily="2" charset="2"/>
                <a:buChar char="q"/>
              </a:pPr>
              <a:r>
                <a:rPr lang="es-ES_tradnl" sz="1400" b="1" dirty="0"/>
                <a:t>Traza el direccionamiento estratégico del subsector: </a:t>
              </a:r>
            </a:p>
            <a:p>
              <a:pPr marL="285750" indent="-285750">
                <a:buFont typeface="Wingdings" panose="05000000000000000000" pitchFamily="2" charset="2"/>
                <a:buChar char="§"/>
              </a:pPr>
              <a:r>
                <a:rPr lang="es-ES_tradnl" sz="1400" b="1" dirty="0"/>
                <a:t>Planes indicativos de expansión</a:t>
              </a:r>
            </a:p>
            <a:p>
              <a:pPr marL="285750" indent="-285750">
                <a:buFont typeface="Wingdings" panose="05000000000000000000" pitchFamily="2" charset="2"/>
                <a:buChar char="§"/>
              </a:pPr>
              <a:r>
                <a:rPr lang="es-ES_tradnl" sz="1400" b="1" dirty="0"/>
                <a:t>Planes de desarrollo sectoriales y subsectoriales</a:t>
              </a:r>
            </a:p>
            <a:p>
              <a:pPr marL="285750" indent="-285750">
                <a:buFont typeface="Wingdings" panose="05000000000000000000" pitchFamily="2" charset="2"/>
                <a:buChar char="§"/>
              </a:pPr>
              <a:r>
                <a:rPr lang="es-ES_tradnl" sz="1400" b="1" dirty="0"/>
                <a:t>Estimación de la demanda y prospectiva</a:t>
              </a:r>
            </a:p>
            <a:p>
              <a:pPr marL="285750" indent="-285750">
                <a:buFont typeface="Wingdings" panose="05000000000000000000" pitchFamily="2" charset="2"/>
                <a:buChar char="§"/>
              </a:pPr>
              <a:r>
                <a:rPr lang="es-ES_tradnl" sz="1400" b="1" dirty="0"/>
                <a:t>Seguridad energética (suministro, abastecimiento, sostenibilidad, desafíos)</a:t>
              </a:r>
            </a:p>
            <a:p>
              <a:endParaRPr lang="es-ES_tradnl" sz="1600" b="1" dirty="0"/>
            </a:p>
          </p:txBody>
        </p:sp>
        <p:sp>
          <p:nvSpPr>
            <p:cNvPr id="8" name="CuadroTexto 7"/>
            <p:cNvSpPr txBox="1"/>
            <p:nvPr/>
          </p:nvSpPr>
          <p:spPr>
            <a:xfrm>
              <a:off x="3919364" y="2361654"/>
              <a:ext cx="2076209" cy="923330"/>
            </a:xfrm>
            <a:prstGeom prst="rect">
              <a:avLst/>
            </a:prstGeom>
            <a:solidFill>
              <a:srgbClr val="002060"/>
            </a:solidFill>
            <a:scene3d>
              <a:camera prst="orthographicFront"/>
              <a:lightRig rig="threePt" dir="t"/>
            </a:scene3d>
            <a:sp3d>
              <a:bevelT/>
            </a:sp3d>
          </p:spPr>
          <p:txBody>
            <a:bodyPr wrap="square" rtlCol="0">
              <a:spAutoFit/>
            </a:bodyPr>
            <a:lstStyle/>
            <a:p>
              <a:pPr algn="ctr"/>
              <a:r>
                <a:rPr lang="es-ES_tradnl" sz="1800" b="1" dirty="0">
                  <a:latin typeface="Arial Black" panose="020B0A04020102020204" pitchFamily="34" charset="0"/>
                </a:rPr>
                <a:t>-EEGE-</a:t>
              </a:r>
            </a:p>
            <a:p>
              <a:pPr algn="ctr"/>
              <a:r>
                <a:rPr lang="es-ES_tradnl" sz="1800" b="1" dirty="0"/>
                <a:t>Junta de Directiva</a:t>
              </a:r>
            </a:p>
            <a:p>
              <a:pPr algn="ctr"/>
              <a:r>
                <a:rPr lang="es-ES_tradnl" sz="1800" b="1" dirty="0"/>
                <a:t>Equipos Ejecutivos</a:t>
              </a:r>
            </a:p>
          </p:txBody>
        </p:sp>
        <p:sp>
          <p:nvSpPr>
            <p:cNvPr id="7" name="CuadroTexto 6"/>
            <p:cNvSpPr txBox="1"/>
            <p:nvPr/>
          </p:nvSpPr>
          <p:spPr>
            <a:xfrm>
              <a:off x="6871692" y="5067761"/>
              <a:ext cx="2738300" cy="1169551"/>
            </a:xfrm>
            <a:prstGeom prst="rect">
              <a:avLst/>
            </a:prstGeom>
            <a:solidFill>
              <a:schemeClr val="bg2">
                <a:lumMod val="20000"/>
                <a:lumOff val="80000"/>
              </a:schemeClr>
            </a:solidFill>
            <a:effectLst>
              <a:glow rad="228600">
                <a:schemeClr val="accent6">
                  <a:satMod val="175000"/>
                  <a:alpha val="40000"/>
                </a:schemeClr>
              </a:glow>
            </a:effectLst>
            <a:scene3d>
              <a:camera prst="orthographicFront"/>
              <a:lightRig rig="threePt" dir="t"/>
            </a:scene3d>
            <a:sp3d>
              <a:bevelT/>
            </a:sp3d>
          </p:spPr>
          <p:txBody>
            <a:bodyPr wrap="square" rtlCol="0">
              <a:spAutoFit/>
            </a:bodyPr>
            <a:lstStyle/>
            <a:p>
              <a:pPr marL="342900" indent="-342900">
                <a:buFont typeface="Wingdings" panose="05000000000000000000" pitchFamily="2" charset="2"/>
                <a:buChar char="q"/>
              </a:pPr>
              <a:r>
                <a:rPr lang="es-ES_tradnl" sz="1400" b="1" i="1" dirty="0">
                  <a:solidFill>
                    <a:schemeClr val="accent5">
                      <a:lumMod val="10000"/>
                    </a:schemeClr>
                  </a:solidFill>
                </a:rPr>
                <a:t>Participación accionaria privada limitada.</a:t>
              </a:r>
            </a:p>
            <a:p>
              <a:pPr marL="342900" indent="-342900">
                <a:buFont typeface="Wingdings" panose="05000000000000000000" pitchFamily="2" charset="2"/>
                <a:buChar char="q"/>
              </a:pPr>
              <a:r>
                <a:rPr lang="es-ES_tradnl" sz="1400" b="1" i="1" dirty="0">
                  <a:solidFill>
                    <a:schemeClr val="accent5">
                      <a:lumMod val="10000"/>
                    </a:schemeClr>
                  </a:solidFill>
                </a:rPr>
                <a:t>Cotización en la bolsa de valores.</a:t>
              </a:r>
            </a:p>
            <a:p>
              <a:pPr marL="342900" indent="-342900">
                <a:buFont typeface="Wingdings" panose="05000000000000000000" pitchFamily="2" charset="2"/>
                <a:buChar char="q"/>
              </a:pPr>
              <a:r>
                <a:rPr lang="es-ES_tradnl" sz="1400" b="1" i="1" dirty="0">
                  <a:solidFill>
                    <a:schemeClr val="accent5">
                      <a:lumMod val="10000"/>
                    </a:schemeClr>
                  </a:solidFill>
                </a:rPr>
                <a:t>Gestión de clase mundial.</a:t>
              </a:r>
            </a:p>
          </p:txBody>
        </p:sp>
        <p:sp>
          <p:nvSpPr>
            <p:cNvPr id="13" name="CuadroTexto 12"/>
            <p:cNvSpPr txBox="1"/>
            <p:nvPr/>
          </p:nvSpPr>
          <p:spPr>
            <a:xfrm>
              <a:off x="3928654" y="3873822"/>
              <a:ext cx="2076209" cy="923330"/>
            </a:xfrm>
            <a:prstGeom prst="rect">
              <a:avLst/>
            </a:prstGeom>
            <a:solidFill>
              <a:srgbClr val="C00000"/>
            </a:solidFill>
            <a:scene3d>
              <a:camera prst="orthographicFront"/>
              <a:lightRig rig="threePt" dir="t"/>
            </a:scene3d>
            <a:sp3d>
              <a:bevelT/>
            </a:sp3d>
          </p:spPr>
          <p:txBody>
            <a:bodyPr wrap="square" rtlCol="0">
              <a:spAutoFit/>
            </a:bodyPr>
            <a:lstStyle/>
            <a:p>
              <a:pPr algn="ctr"/>
              <a:r>
                <a:rPr lang="es-ES_tradnl" sz="1800" b="1" dirty="0">
                  <a:latin typeface="Arial Black" panose="020B0A04020102020204" pitchFamily="34" charset="0"/>
                </a:rPr>
                <a:t>-EETE-</a:t>
              </a:r>
            </a:p>
            <a:p>
              <a:pPr algn="ctr"/>
              <a:r>
                <a:rPr lang="es-ES_tradnl" sz="1800" b="1" dirty="0"/>
                <a:t>Junta de Directiva</a:t>
              </a:r>
            </a:p>
            <a:p>
              <a:pPr algn="ctr"/>
              <a:r>
                <a:rPr lang="es-ES_tradnl" sz="1800" b="1" dirty="0"/>
                <a:t>Equipos Ejecutivos</a:t>
              </a:r>
            </a:p>
          </p:txBody>
        </p:sp>
        <p:sp>
          <p:nvSpPr>
            <p:cNvPr id="15" name="CuadroTexto 14"/>
            <p:cNvSpPr txBox="1"/>
            <p:nvPr/>
          </p:nvSpPr>
          <p:spPr>
            <a:xfrm>
              <a:off x="3919364" y="5241974"/>
              <a:ext cx="2076209" cy="923330"/>
            </a:xfrm>
            <a:prstGeom prst="rect">
              <a:avLst/>
            </a:prstGeom>
            <a:solidFill>
              <a:srgbClr val="00B0F0"/>
            </a:solidFill>
            <a:scene3d>
              <a:camera prst="orthographicFront"/>
              <a:lightRig rig="threePt" dir="t"/>
            </a:scene3d>
            <a:sp3d>
              <a:bevelT/>
            </a:sp3d>
          </p:spPr>
          <p:txBody>
            <a:bodyPr wrap="square" rtlCol="0">
              <a:spAutoFit/>
            </a:bodyPr>
            <a:lstStyle/>
            <a:p>
              <a:pPr algn="ctr"/>
              <a:r>
                <a:rPr lang="es-ES_tradnl" sz="1800" b="1" dirty="0">
                  <a:latin typeface="Arial Black" panose="020B0A04020102020204" pitchFamily="34" charset="0"/>
                </a:rPr>
                <a:t>-EEDE-</a:t>
              </a:r>
            </a:p>
            <a:p>
              <a:pPr algn="ctr"/>
              <a:r>
                <a:rPr lang="es-ES_tradnl" sz="1800" b="1" dirty="0">
                  <a:solidFill>
                    <a:schemeClr val="accent1">
                      <a:lumMod val="75000"/>
                    </a:schemeClr>
                  </a:solidFill>
                </a:rPr>
                <a:t>Junta de Directiva</a:t>
              </a:r>
            </a:p>
            <a:p>
              <a:pPr algn="ctr"/>
              <a:r>
                <a:rPr lang="es-ES_tradnl" sz="1800" b="1" dirty="0">
                  <a:solidFill>
                    <a:schemeClr val="accent1">
                      <a:lumMod val="75000"/>
                    </a:schemeClr>
                  </a:solidFill>
                </a:rPr>
                <a:t>Equipos Ejecutivos</a:t>
              </a:r>
            </a:p>
          </p:txBody>
        </p:sp>
        <p:sp>
          <p:nvSpPr>
            <p:cNvPr id="25" name="CuadroTexto 24"/>
            <p:cNvSpPr txBox="1"/>
            <p:nvPr/>
          </p:nvSpPr>
          <p:spPr>
            <a:xfrm>
              <a:off x="3415308" y="2276872"/>
              <a:ext cx="369332" cy="1200329"/>
            </a:xfrm>
            <a:prstGeom prst="rect">
              <a:avLst/>
            </a:prstGeom>
            <a:solidFill>
              <a:srgbClr val="4D1F13"/>
            </a:solidFill>
          </p:spPr>
          <p:txBody>
            <a:bodyPr vert="vert270" wrap="square" rtlCol="0">
              <a:spAutoFit/>
            </a:bodyPr>
            <a:lstStyle/>
            <a:p>
              <a:r>
                <a:rPr lang="es-ES_tradnl" sz="1200" b="1" dirty="0"/>
                <a:t>GENERACIÓN</a:t>
              </a:r>
            </a:p>
          </p:txBody>
        </p:sp>
        <p:sp>
          <p:nvSpPr>
            <p:cNvPr id="30" name="CuadroTexto 29"/>
            <p:cNvSpPr txBox="1"/>
            <p:nvPr/>
          </p:nvSpPr>
          <p:spPr>
            <a:xfrm>
              <a:off x="3415308" y="3717033"/>
              <a:ext cx="369332" cy="1224136"/>
            </a:xfrm>
            <a:prstGeom prst="rect">
              <a:avLst/>
            </a:prstGeom>
            <a:solidFill>
              <a:srgbClr val="4D1F13"/>
            </a:solidFill>
          </p:spPr>
          <p:txBody>
            <a:bodyPr vert="vert270" wrap="square" rtlCol="0">
              <a:spAutoFit/>
            </a:bodyPr>
            <a:lstStyle/>
            <a:p>
              <a:r>
                <a:rPr lang="es-ES_tradnl" sz="1200" b="1" dirty="0"/>
                <a:t>TRANSMICIÓN</a:t>
              </a:r>
            </a:p>
          </p:txBody>
        </p:sp>
        <p:sp>
          <p:nvSpPr>
            <p:cNvPr id="31" name="CuadroTexto 30"/>
            <p:cNvSpPr txBox="1"/>
            <p:nvPr/>
          </p:nvSpPr>
          <p:spPr>
            <a:xfrm>
              <a:off x="3424600" y="5085184"/>
              <a:ext cx="369332" cy="1272337"/>
            </a:xfrm>
            <a:prstGeom prst="rect">
              <a:avLst/>
            </a:prstGeom>
            <a:solidFill>
              <a:srgbClr val="4D1F13"/>
            </a:solidFill>
          </p:spPr>
          <p:txBody>
            <a:bodyPr vert="vert270" wrap="square" rtlCol="0">
              <a:spAutoFit/>
            </a:bodyPr>
            <a:lstStyle/>
            <a:p>
              <a:r>
                <a:rPr lang="es-ES_tradnl" sz="1200" b="1" dirty="0"/>
                <a:t>DISTRIBUCIÓN</a:t>
              </a:r>
            </a:p>
          </p:txBody>
        </p:sp>
        <p:cxnSp>
          <p:nvCxnSpPr>
            <p:cNvPr id="27" name="Conector recto de flecha 26"/>
            <p:cNvCxnSpPr/>
            <p:nvPr/>
          </p:nvCxnSpPr>
          <p:spPr bwMode="auto">
            <a:xfrm>
              <a:off x="3271292" y="2276872"/>
              <a:ext cx="2" cy="4104456"/>
            </a:xfrm>
            <a:prstGeom prst="straightConnector1">
              <a:avLst/>
            </a:prstGeom>
            <a:ln w="57150">
              <a:solidFill>
                <a:srgbClr val="FF0000"/>
              </a:solidFill>
              <a:headEnd type="none" w="med" len="med"/>
              <a:tailEnd type="triangle"/>
            </a:ln>
          </p:spPr>
          <p:style>
            <a:lnRef idx="3">
              <a:schemeClr val="accent2"/>
            </a:lnRef>
            <a:fillRef idx="0">
              <a:schemeClr val="accent2"/>
            </a:fillRef>
            <a:effectRef idx="2">
              <a:schemeClr val="accent2"/>
            </a:effectRef>
            <a:fontRef idx="minor">
              <a:schemeClr val="tx1"/>
            </a:fontRef>
          </p:style>
        </p:cxnSp>
        <p:sp>
          <p:nvSpPr>
            <p:cNvPr id="35" name="Flecha derecha 34"/>
            <p:cNvSpPr/>
            <p:nvPr/>
          </p:nvSpPr>
          <p:spPr bwMode="auto">
            <a:xfrm>
              <a:off x="6004139" y="2708920"/>
              <a:ext cx="768135" cy="288032"/>
            </a:xfrm>
            <a:prstGeom prst="rightArrow">
              <a:avLst/>
            </a:prstGeom>
            <a:solidFill>
              <a:srgbClr val="7030A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sp>
          <p:nvSpPr>
            <p:cNvPr id="43" name="Flecha derecha 42"/>
            <p:cNvSpPr/>
            <p:nvPr/>
          </p:nvSpPr>
          <p:spPr bwMode="auto">
            <a:xfrm>
              <a:off x="6007595" y="5445224"/>
              <a:ext cx="764679" cy="297160"/>
            </a:xfrm>
            <a:prstGeom prst="rightArrow">
              <a:avLst/>
            </a:prstGeom>
            <a:solidFill>
              <a:srgbClr val="7030A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ES_tradnl" sz="24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1964225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3SQUARES">
  <a:themeElements>
    <a:clrScheme name="">
      <a:dk1>
        <a:srgbClr val="808080"/>
      </a:dk1>
      <a:lt1>
        <a:srgbClr val="FFFFFF"/>
      </a:lt1>
      <a:dk2>
        <a:srgbClr val="000000"/>
      </a:dk2>
      <a:lt2>
        <a:srgbClr val="FFFF99"/>
      </a:lt2>
      <a:accent1>
        <a:srgbClr val="FFFF99"/>
      </a:accent1>
      <a:accent2>
        <a:srgbClr val="3333CC"/>
      </a:accent2>
      <a:accent3>
        <a:srgbClr val="AAAAAA"/>
      </a:accent3>
      <a:accent4>
        <a:srgbClr val="DADADA"/>
      </a:accent4>
      <a:accent5>
        <a:srgbClr val="FFFFCA"/>
      </a:accent5>
      <a:accent6>
        <a:srgbClr val="2D2DB9"/>
      </a:accent6>
      <a:hlink>
        <a:srgbClr val="CCCCFF"/>
      </a:hlink>
      <a:folHlink>
        <a:srgbClr val="B2B2B2"/>
      </a:folHlink>
    </a:clrScheme>
    <a:fontScheme name="3SQUAR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_tradnl"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_tradnl"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3SQUAR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SQUAR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SQUAR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SQUAR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SQUAR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SQUAR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SQUAR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SQUAR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SQUAR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SQUAR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SQUAR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SQUAR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3Squares</Template>
  <TotalTime>3520</TotalTime>
  <Words>3001</Words>
  <Application>Microsoft Office PowerPoint</Application>
  <PresentationFormat>Diapositivas de 35 mm</PresentationFormat>
  <Paragraphs>310</Paragraphs>
  <Slides>17</Slides>
  <Notes>17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Arial Black</vt:lpstr>
      <vt:lpstr>Georgia</vt:lpstr>
      <vt:lpstr>Helvetica</vt:lpstr>
      <vt:lpstr>Times New Roman</vt:lpstr>
      <vt:lpstr>Wingdings</vt:lpstr>
      <vt:lpstr>3SQUARES</vt:lpstr>
      <vt:lpstr>PROPUESTA PARA REFLEXIÓN</vt:lpstr>
      <vt:lpstr>PROPUESTA PARA REFLEXIÓN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RESUMEN IV. Rutas de la Reforma Organizativa</vt:lpstr>
      <vt:lpstr>Presentación de PowerPoint</vt:lpstr>
      <vt:lpstr>V. Puntualizaciones Necesarias</vt:lpstr>
      <vt:lpstr>Presentación de PowerPoint</vt:lpstr>
      <vt:lpstr>CAMBIOS INSTITUCIONALES</vt:lpstr>
      <vt:lpstr>RESUMEN: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PARA REFLEXIÓN</dc:title>
  <dc:creator>Julio Santana</dc:creator>
  <cp:lastModifiedBy>Julio Santana</cp:lastModifiedBy>
  <cp:revision>204</cp:revision>
  <cp:lastPrinted>2018-07-03T14:18:51Z</cp:lastPrinted>
  <dcterms:created xsi:type="dcterms:W3CDTF">2015-11-17T15:13:47Z</dcterms:created>
  <dcterms:modified xsi:type="dcterms:W3CDTF">2020-08-04T15:17:05Z</dcterms:modified>
</cp:coreProperties>
</file>